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2"/>
  </p:notesMasterIdLst>
  <p:handoutMasterIdLst>
    <p:handoutMasterId r:id="rId23"/>
  </p:handoutMasterIdLst>
  <p:sldIdLst>
    <p:sldId id="256" r:id="rId2"/>
    <p:sldId id="283" r:id="rId3"/>
    <p:sldId id="368" r:id="rId4"/>
    <p:sldId id="367" r:id="rId5"/>
    <p:sldId id="315" r:id="rId6"/>
    <p:sldId id="348" r:id="rId7"/>
    <p:sldId id="326" r:id="rId8"/>
    <p:sldId id="294" r:id="rId9"/>
    <p:sldId id="359" r:id="rId10"/>
    <p:sldId id="360" r:id="rId11"/>
    <p:sldId id="363" r:id="rId12"/>
    <p:sldId id="362" r:id="rId13"/>
    <p:sldId id="364" r:id="rId14"/>
    <p:sldId id="325" r:id="rId15"/>
    <p:sldId id="365" r:id="rId16"/>
    <p:sldId id="361" r:id="rId17"/>
    <p:sldId id="366" r:id="rId18"/>
    <p:sldId id="345" r:id="rId19"/>
    <p:sldId id="317" r:id="rId20"/>
    <p:sldId id="329" r:id="rId21"/>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Light" panose="020B0306030504020204" pitchFamily="34" charset="0"/>
      <p:regular r:id="rId38"/>
      <p:italic r:id="rId3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6" autoAdjust="0"/>
    <p:restoredTop sz="94660"/>
  </p:normalViewPr>
  <p:slideViewPr>
    <p:cSldViewPr snapToGrid="0">
      <p:cViewPr varScale="1">
        <p:scale>
          <a:sx n="78" d="100"/>
          <a:sy n="78" d="100"/>
        </p:scale>
        <p:origin x="1166"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26/07/2023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26/07/2023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383599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Time </a:t>
            </a:r>
            <a:r>
              <a:rPr lang="it-IT" dirty="0" err="1"/>
              <a:t>is</a:t>
            </a:r>
            <a:r>
              <a:rPr lang="it-IT" dirty="0"/>
              <a:t> a hard master</a:t>
            </a:r>
          </a:p>
        </p:txBody>
      </p:sp>
    </p:spTree>
    <p:extLst>
      <p:ext uri="{BB962C8B-B14F-4D97-AF65-F5344CB8AC3E}">
        <p14:creationId xmlns:p14="http://schemas.microsoft.com/office/powerpoint/2010/main" val="54038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dev.to/ielgohary/modules-in-ddd-9b7"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ce68/WeAreDevelopers-2023"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volutionaryarchitecture.com/" TargetMode="External"/><Relationship Id="rId1" Type="http://schemas.openxmlformats.org/officeDocument/2006/relationships/slideLayout" Target="../slideLayouts/slideLayout10.xml"/><Relationship Id="rId5" Type="http://schemas.openxmlformats.org/officeDocument/2006/relationships/hyperlink" Target="https://www.amazon.it/Software-Architecture-Trade-off-Distributed-Architectures/dp/1492086894/ref=asc_df_1492086894/?tag=googshopit-21&amp;linkCode=df0&amp;hvadid=560287860614&amp;hvpos=&amp;hvnetw=g&amp;hvrand=8792722552621627489&amp;hvpone=&amp;hvptwo=&amp;hvqmt=&amp;hvdev=c&amp;hvdvcmdl=&amp;hvlocint=&amp;hvlocphy=20536&amp;hvtargid=pla-1294786739508&amp;psc=1"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github.com/cqrs-muflone" TargetMode="External"/><Relationship Id="rId12" Type="http://schemas.openxmlformats.org/officeDocument/2006/relationships/hyperlink" Target="https://github.com/Ace68/WeAreDevelopers-2023" TargetMode="External"/><Relationship Id="rId17" Type="http://schemas.openxmlformats.org/officeDocument/2006/relationships/hyperlink" Target="mailto:alberto.acerbis@intre.it" TargetMode="External"/><Relationship Id="rId2" Type="http://schemas.openxmlformats.org/officeDocument/2006/relationships/image" Target="../media/image25.jpg"/><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fabio.grieco@intre.it" TargetMode="External"/><Relationship Id="rId1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28.pn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26/07/2023 – </a:t>
            </a:r>
            <a:r>
              <a:rPr lang="it-IT" altLang="en-US" dirty="0" err="1"/>
              <a:t>WeAreDevelopers</a:t>
            </a:r>
            <a:endParaRPr lang="en-US" altLang="en-US"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10" name="Title 5">
            <a:extLst>
              <a:ext uri="{FF2B5EF4-FFF2-40B4-BE49-F238E27FC236}">
                <a16:creationId xmlns:a16="http://schemas.microsoft.com/office/drawing/2014/main" id="{C57A8386-0397-9567-1FAF-4C1FEC1ED920}"/>
              </a:ext>
            </a:extLst>
          </p:cNvPr>
          <p:cNvSpPr txBox="1">
            <a:spLocks/>
          </p:cNvSpPr>
          <p:nvPr/>
        </p:nvSpPr>
        <p:spPr>
          <a:xfrm>
            <a:off x="16564" y="572920"/>
            <a:ext cx="8816886" cy="2963909"/>
          </a:xfrm>
          <a:prstGeom prst="rect">
            <a:avLst/>
          </a:prstGeom>
          <a:noFill/>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pPr algn="ctr"/>
            <a:r>
              <a:rPr lang="en-US" sz="4000" dirty="0"/>
              <a:t>Using .NET and Azure </a:t>
            </a:r>
          </a:p>
          <a:p>
            <a:pPr algn="ctr"/>
            <a:r>
              <a:rPr lang="en-US" sz="4000" dirty="0"/>
              <a:t>to Build &amp; Deploy</a:t>
            </a:r>
            <a:r>
              <a:rPr lang="en-US" dirty="0"/>
              <a:t> </a:t>
            </a:r>
          </a:p>
          <a:p>
            <a:pPr algn="ctr"/>
            <a:r>
              <a:rPr lang="en-US" sz="4000" dirty="0"/>
              <a:t>Microservices Architectures</a:t>
            </a:r>
          </a:p>
        </p:txBody>
      </p:sp>
      <p:sp>
        <p:nvSpPr>
          <p:cNvPr id="11" name="Text Placeholder 4">
            <a:extLst>
              <a:ext uri="{FF2B5EF4-FFF2-40B4-BE49-F238E27FC236}">
                <a16:creationId xmlns:a16="http://schemas.microsoft.com/office/drawing/2014/main" id="{6B670A99-A7CB-7122-E5BD-D566388E605C}"/>
              </a:ext>
            </a:extLst>
          </p:cNvPr>
          <p:cNvSpPr txBox="1">
            <a:spLocks/>
          </p:cNvSpPr>
          <p:nvPr/>
        </p:nvSpPr>
        <p:spPr>
          <a:xfrm>
            <a:off x="461366" y="4769294"/>
            <a:ext cx="3109970" cy="51911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Alberto Acerbis Fabio Grieco</a:t>
            </a:r>
          </a:p>
        </p:txBody>
      </p:sp>
      <p:sp>
        <p:nvSpPr>
          <p:cNvPr id="12" name="Text Placeholder 4">
            <a:extLst>
              <a:ext uri="{FF2B5EF4-FFF2-40B4-BE49-F238E27FC236}">
                <a16:creationId xmlns:a16="http://schemas.microsoft.com/office/drawing/2014/main" id="{AC5DC402-8092-2FE4-2E2C-6570F16A27C9}"/>
              </a:ext>
            </a:extLst>
          </p:cNvPr>
          <p:cNvSpPr txBox="1">
            <a:spLocks/>
          </p:cNvSpPr>
          <p:nvPr/>
        </p:nvSpPr>
        <p:spPr>
          <a:xfrm>
            <a:off x="461366" y="3770802"/>
            <a:ext cx="10998198" cy="760676"/>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Aka : Evolutionary Architectures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736600" y="642938"/>
            <a:ext cx="8407400" cy="746125"/>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5" name="CasellaDiTesto 4">
            <a:extLst>
              <a:ext uri="{FF2B5EF4-FFF2-40B4-BE49-F238E27FC236}">
                <a16:creationId xmlns:a16="http://schemas.microsoft.com/office/drawing/2014/main" id="{3CC4234D-7FB6-AFC3-93A4-E45F9514B242}"/>
              </a:ext>
            </a:extLst>
          </p:cNvPr>
          <p:cNvSpPr txBox="1"/>
          <p:nvPr/>
        </p:nvSpPr>
        <p:spPr>
          <a:xfrm>
            <a:off x="219589" y="204038"/>
            <a:ext cx="8704822" cy="5355312"/>
          </a:xfrm>
          <a:prstGeom prst="rect">
            <a:avLst/>
          </a:prstGeom>
          <a:noFill/>
        </p:spPr>
        <p:txBody>
          <a:bodyPr wrap="square">
            <a:spAutoFit/>
          </a:bodyPr>
          <a:lstStyle/>
          <a:p>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"Id"</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"637a01a3-c410-4072-851a-9d4fbebda01d"</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SupplierId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"e3e15038-b790-43d8-8e8c-5c496b4cff95"</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"Date"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"2023-07-07T00:00:00.0000000+02:00"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"Lines"</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ProductId</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"ddfe87ff-e5c9-4cb4-bb07-32d6e420d2c7"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"Title"</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"Muflone IPA"</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Quantity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10</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UnitOfMeasure</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"N."</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"Price"</a:t>
            </a:r>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"Value"</a:t>
            </a:r>
            <a:r>
              <a:rPr lang="it-IT" b="0" dirty="0">
                <a:solidFill>
                  <a:srgbClr val="CCCCCC"/>
                </a:solidFill>
                <a:effectLst/>
                <a:latin typeface="Consolas" panose="020B0609020204030204" pitchFamily="49" charset="0"/>
              </a:rPr>
              <a:t>: </a:t>
            </a:r>
            <a:r>
              <a:rPr lang="it-IT" b="0" dirty="0">
                <a:solidFill>
                  <a:srgbClr val="B5CEA8"/>
                </a:solidFill>
                <a:effectLst/>
                <a:latin typeface="Consolas" panose="020B0609020204030204" pitchFamily="49" charset="0"/>
              </a:rPr>
              <a:t>7</a:t>
            </a:r>
            <a:r>
              <a:rPr lang="it-IT" b="0" dirty="0">
                <a:solidFill>
                  <a:srgbClr val="CCCCCC"/>
                </a:solidFill>
                <a:effectLst/>
                <a:latin typeface="Consolas" panose="020B0609020204030204" pitchFamily="49" charset="0"/>
              </a:rPr>
              <a:t>,</a:t>
            </a:r>
          </a:p>
          <a:p>
            <a:r>
              <a:rPr lang="it-IT" b="0" dirty="0">
                <a:solidFill>
                  <a:srgbClr val="CCCCCC"/>
                </a:solidFill>
                <a:effectLst/>
                <a:latin typeface="Consolas" panose="020B0609020204030204" pitchFamily="49" charset="0"/>
              </a:rPr>
              <a:t>        </a:t>
            </a:r>
            <a:r>
              <a:rPr lang="it-IT" b="0" dirty="0">
                <a:solidFill>
                  <a:srgbClr val="9CDCFE"/>
                </a:solidFill>
                <a:effectLst/>
                <a:latin typeface="Consolas" panose="020B0609020204030204" pitchFamily="49" charset="0"/>
              </a:rPr>
              <a:t>"</a:t>
            </a:r>
            <a:r>
              <a:rPr lang="it-IT" b="0" dirty="0" err="1">
                <a:solidFill>
                  <a:srgbClr val="9CDCFE"/>
                </a:solidFill>
                <a:effectLst/>
                <a:latin typeface="Consolas" panose="020B0609020204030204" pitchFamily="49" charset="0"/>
              </a:rPr>
              <a:t>Currency</a:t>
            </a:r>
            <a:r>
              <a:rPr lang="it-IT" b="0" dirty="0">
                <a:solidFill>
                  <a:srgbClr val="9CDCFE"/>
                </a:solidFill>
                <a:effectLst/>
                <a:latin typeface="Consolas" panose="020B0609020204030204" pitchFamily="49" charset="0"/>
              </a:rPr>
              <a:t>"</a:t>
            </a:r>
            <a:r>
              <a:rPr lang="it-IT" b="0" dirty="0">
                <a:solidFill>
                  <a:srgbClr val="CCCCCC"/>
                </a:solidFill>
                <a:effectLst/>
                <a:latin typeface="Consolas" panose="020B0609020204030204" pitchFamily="49" charset="0"/>
              </a:rPr>
              <a:t>: </a:t>
            </a:r>
            <a:r>
              <a:rPr lang="it-IT" b="0" dirty="0">
                <a:solidFill>
                  <a:srgbClr val="CE9178"/>
                </a:solidFill>
                <a:effectLst/>
                <a:latin typeface="Consolas" panose="020B0609020204030204" pitchFamily="49" charset="0"/>
              </a:rPr>
              <a:t>"EUR"</a:t>
            </a:r>
            <a:endParaRPr lang="it-IT" b="0" dirty="0">
              <a:solidFill>
                <a:srgbClr val="CCCCCC"/>
              </a:solidFill>
              <a:effectLst/>
              <a:latin typeface="Consolas" panose="020B0609020204030204" pitchFamily="49" charset="0"/>
            </a:endParaRP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  ]</a:t>
            </a:r>
          </a:p>
          <a:p>
            <a:r>
              <a:rPr lang="it-IT"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0503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Share the code</a:t>
            </a:r>
          </a:p>
        </p:txBody>
      </p:sp>
      <p:pic>
        <p:nvPicPr>
          <p:cNvPr id="6" name="Immagine 5">
            <a:extLst>
              <a:ext uri="{FF2B5EF4-FFF2-40B4-BE49-F238E27FC236}">
                <a16:creationId xmlns:a16="http://schemas.microsoft.com/office/drawing/2014/main" id="{73A5A890-5814-D3CE-FBBE-DD16D22832BA}"/>
              </a:ext>
            </a:extLst>
          </p:cNvPr>
          <p:cNvPicPr>
            <a:picLocks noChangeAspect="1"/>
          </p:cNvPicPr>
          <p:nvPr/>
        </p:nvPicPr>
        <p:blipFill rotWithShape="1">
          <a:blip r:embed="rId2"/>
          <a:srcRect t="10479" r="1" b="1"/>
          <a:stretch/>
        </p:blipFill>
        <p:spPr>
          <a:xfrm>
            <a:off x="480060" y="640080"/>
            <a:ext cx="8183880" cy="4836795"/>
          </a:xfrm>
          <a:prstGeom prst="rect">
            <a:avLst/>
          </a:prstGeom>
          <a:ln w="19050">
            <a:solidFill>
              <a:schemeClr val="tx1"/>
            </a:solidFill>
            <a:miter lim="800000"/>
          </a:ln>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defTabSz="457200">
              <a:spcAft>
                <a:spcPts val="600"/>
              </a:spcAft>
              <a:defRPr/>
            </a:pPr>
            <a:r>
              <a:rPr lang="en-US" altLang="en-US" sz="1200" kern="1200">
                <a:solidFill>
                  <a:schemeClr val="tx1">
                    <a:alpha val="80000"/>
                  </a:schemeClr>
                </a:solidFill>
                <a:latin typeface="+mn-lt"/>
                <a:ea typeface="+mn-ea"/>
                <a:cs typeface="+mn-cs"/>
              </a:rPr>
              <a:t>26/07/2023 – WeAreDevelopers</a:t>
            </a:r>
          </a:p>
        </p:txBody>
      </p:sp>
    </p:spTree>
    <p:extLst>
      <p:ext uri="{BB962C8B-B14F-4D97-AF65-F5344CB8AC3E}">
        <p14:creationId xmlns:p14="http://schemas.microsoft.com/office/powerpoint/2010/main" val="225751283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804556F-347C-9AAC-137C-618AE9613C50}"/>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
        <p:nvSpPr>
          <p:cNvPr id="3" name="CasellaDiTesto 2">
            <a:extLst>
              <a:ext uri="{FF2B5EF4-FFF2-40B4-BE49-F238E27FC236}">
                <a16:creationId xmlns:a16="http://schemas.microsoft.com/office/drawing/2014/main" id="{89A440FD-9D11-6E3A-C60D-3F97D655633E}"/>
              </a:ext>
            </a:extLst>
          </p:cNvPr>
          <p:cNvSpPr txBox="1"/>
          <p:nvPr/>
        </p:nvSpPr>
        <p:spPr>
          <a:xfrm>
            <a:off x="305285" y="1979013"/>
            <a:ext cx="3680148" cy="25422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chemeClr val="bg1"/>
                </a:solidFill>
              </a:rPr>
              <a:t>Easy Development</a:t>
            </a:r>
          </a:p>
          <a:p>
            <a:pPr marL="342900" indent="-342900">
              <a:lnSpc>
                <a:spcPct val="90000"/>
              </a:lnSpc>
              <a:spcAft>
                <a:spcPts val="600"/>
              </a:spcAft>
              <a:buFont typeface="Arial" panose="020B0604020202020204" pitchFamily="34" charset="0"/>
              <a:buChar char="•"/>
            </a:pPr>
            <a:r>
              <a:rPr lang="it-IT" sz="2800" dirty="0">
                <a:solidFill>
                  <a:schemeClr val="bg1"/>
                </a:solidFill>
              </a:rPr>
              <a:t>Performance</a:t>
            </a:r>
          </a:p>
          <a:p>
            <a:pPr marL="342900" indent="-342900">
              <a:lnSpc>
                <a:spcPct val="90000"/>
              </a:lnSpc>
              <a:spcAft>
                <a:spcPts val="600"/>
              </a:spcAft>
              <a:buFont typeface="Arial" panose="020B0604020202020204" pitchFamily="34" charset="0"/>
              <a:buChar char="•"/>
            </a:pPr>
            <a:r>
              <a:rPr lang="it-IT" sz="2800" dirty="0" err="1">
                <a:solidFill>
                  <a:schemeClr val="bg1"/>
                </a:solidFill>
              </a:rPr>
              <a:t>Simplified</a:t>
            </a:r>
            <a:r>
              <a:rPr lang="it-IT" sz="2800" dirty="0">
                <a:solidFill>
                  <a:schemeClr val="bg1"/>
                </a:solidFill>
              </a:rPr>
              <a:t> testing</a:t>
            </a:r>
          </a:p>
          <a:p>
            <a:pPr marL="342900" indent="-342900">
              <a:lnSpc>
                <a:spcPct val="90000"/>
              </a:lnSpc>
              <a:spcAft>
                <a:spcPts val="600"/>
              </a:spcAft>
              <a:buFont typeface="Arial" panose="020B0604020202020204" pitchFamily="34" charset="0"/>
              <a:buChar char="•"/>
            </a:pPr>
            <a:r>
              <a:rPr lang="it-IT" sz="2800" dirty="0">
                <a:solidFill>
                  <a:schemeClr val="bg1"/>
                </a:solidFill>
              </a:rPr>
              <a:t>Easy debugging</a:t>
            </a:r>
          </a:p>
          <a:p>
            <a:pPr marL="342900" indent="-342900">
              <a:lnSpc>
                <a:spcPct val="90000"/>
              </a:lnSpc>
              <a:spcAft>
                <a:spcPts val="600"/>
              </a:spcAft>
              <a:buFont typeface="Arial" panose="020B0604020202020204" pitchFamily="34" charset="0"/>
              <a:buChar char="•"/>
            </a:pPr>
            <a:r>
              <a:rPr lang="it-IT" sz="2800" dirty="0">
                <a:solidFill>
                  <a:schemeClr val="bg1"/>
                </a:solidFill>
              </a:rPr>
              <a:t>Easy </a:t>
            </a:r>
            <a:r>
              <a:rPr lang="it-IT" sz="2800" dirty="0" err="1">
                <a:solidFill>
                  <a:schemeClr val="bg1"/>
                </a:solidFill>
              </a:rPr>
              <a:t>deploy</a:t>
            </a:r>
            <a:endParaRPr lang="it-IT" sz="2800" dirty="0">
              <a:solidFill>
                <a:schemeClr val="bg1"/>
              </a:solidFill>
            </a:endParaRPr>
          </a:p>
        </p:txBody>
      </p:sp>
      <p:sp>
        <p:nvSpPr>
          <p:cNvPr id="4" name="CasellaDiTesto 3">
            <a:extLst>
              <a:ext uri="{FF2B5EF4-FFF2-40B4-BE49-F238E27FC236}">
                <a16:creationId xmlns:a16="http://schemas.microsoft.com/office/drawing/2014/main" id="{FB0CCE3E-66C7-288B-3455-6ADDA0DF8C0D}"/>
              </a:ext>
            </a:extLst>
          </p:cNvPr>
          <p:cNvSpPr txBox="1"/>
          <p:nvPr/>
        </p:nvSpPr>
        <p:spPr>
          <a:xfrm>
            <a:off x="3985433" y="1979013"/>
            <a:ext cx="4917027"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err="1">
                <a:solidFill>
                  <a:schemeClr val="bg1"/>
                </a:solidFill>
              </a:rPr>
              <a:t>Agility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Flexible</a:t>
            </a:r>
            <a:r>
              <a:rPr lang="it-IT" sz="2800" dirty="0">
                <a:solidFill>
                  <a:schemeClr val="bg1"/>
                </a:solidFill>
              </a:rPr>
              <a:t> scaling</a:t>
            </a:r>
          </a:p>
          <a:p>
            <a:pPr marL="342900" indent="-342900">
              <a:lnSpc>
                <a:spcPct val="90000"/>
              </a:lnSpc>
              <a:spcAft>
                <a:spcPts val="600"/>
              </a:spcAft>
              <a:buFont typeface="Arial" panose="020B0604020202020204" pitchFamily="34" charset="0"/>
              <a:buChar char="•"/>
            </a:pPr>
            <a:r>
              <a:rPr lang="it-IT" sz="2800" dirty="0" err="1">
                <a:solidFill>
                  <a:schemeClr val="bg1"/>
                </a:solidFill>
              </a:rPr>
              <a:t>Continuous</a:t>
            </a:r>
            <a:r>
              <a:rPr lang="it-IT" sz="2800" dirty="0">
                <a:solidFill>
                  <a:schemeClr val="bg1"/>
                </a:solidFill>
              </a:rPr>
              <a:t> deployment</a:t>
            </a:r>
          </a:p>
          <a:p>
            <a:pPr marL="342900" indent="-342900">
              <a:lnSpc>
                <a:spcPct val="90000"/>
              </a:lnSpc>
              <a:spcAft>
                <a:spcPts val="600"/>
              </a:spcAft>
              <a:buFont typeface="Arial" panose="020B0604020202020204" pitchFamily="34" charset="0"/>
              <a:buChar char="•"/>
            </a:pPr>
            <a:r>
              <a:rPr lang="it-IT" sz="2800" dirty="0">
                <a:solidFill>
                  <a:schemeClr val="bg1"/>
                </a:solidFill>
              </a:rPr>
              <a:t>Highly </a:t>
            </a:r>
            <a:r>
              <a:rPr lang="it-IT" sz="2800" dirty="0" err="1">
                <a:solidFill>
                  <a:schemeClr val="bg1"/>
                </a:solidFill>
              </a:rPr>
              <a:t>maintainability</a:t>
            </a:r>
            <a:r>
              <a:rPr lang="it-IT" sz="2800" dirty="0">
                <a:solidFill>
                  <a:schemeClr val="bg1"/>
                </a:solidFill>
              </a:rPr>
              <a:t> and </a:t>
            </a:r>
            <a:r>
              <a:rPr lang="it-IT" sz="2800" dirty="0" err="1">
                <a:solidFill>
                  <a:schemeClr val="bg1"/>
                </a:solidFill>
              </a:rPr>
              <a:t>testable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err="1">
                <a:solidFill>
                  <a:schemeClr val="bg1"/>
                </a:solidFill>
              </a:rPr>
              <a:t>Independently</a:t>
            </a:r>
            <a:r>
              <a:rPr lang="it-IT" sz="2800" dirty="0">
                <a:solidFill>
                  <a:schemeClr val="bg1"/>
                </a:solidFill>
              </a:rPr>
              <a:t> </a:t>
            </a:r>
            <a:r>
              <a:rPr lang="it-IT" sz="2800" dirty="0" err="1">
                <a:solidFill>
                  <a:schemeClr val="bg1"/>
                </a:solidFill>
              </a:rPr>
              <a:t>deployable</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Technology </a:t>
            </a:r>
            <a:r>
              <a:rPr lang="it-IT" sz="2800" dirty="0" err="1">
                <a:solidFill>
                  <a:schemeClr val="bg1"/>
                </a:solidFill>
              </a:rPr>
              <a:t>flexibility</a:t>
            </a:r>
            <a:endParaRPr lang="it-IT" sz="2800" dirty="0">
              <a:solidFill>
                <a:schemeClr val="bg1"/>
              </a:solidFill>
            </a:endParaRPr>
          </a:p>
          <a:p>
            <a:pPr marL="342900" indent="-342900">
              <a:lnSpc>
                <a:spcPct val="90000"/>
              </a:lnSpc>
              <a:spcAft>
                <a:spcPts val="600"/>
              </a:spcAft>
              <a:buFont typeface="Arial" panose="020B0604020202020204" pitchFamily="34" charset="0"/>
              <a:buChar char="•"/>
            </a:pPr>
            <a:r>
              <a:rPr lang="it-IT" sz="2800" dirty="0">
                <a:solidFill>
                  <a:schemeClr val="bg1"/>
                </a:solidFill>
              </a:rPr>
              <a:t>High reliability</a:t>
            </a:r>
          </a:p>
        </p:txBody>
      </p:sp>
      <p:sp>
        <p:nvSpPr>
          <p:cNvPr id="5" name="CasellaDiTesto 4">
            <a:extLst>
              <a:ext uri="{FF2B5EF4-FFF2-40B4-BE49-F238E27FC236}">
                <a16:creationId xmlns:a16="http://schemas.microsoft.com/office/drawing/2014/main" id="{8F613BEF-3FB4-EFCB-E36C-B319CF2686C9}"/>
              </a:ext>
            </a:extLst>
          </p:cNvPr>
          <p:cNvSpPr txBox="1"/>
          <p:nvPr/>
        </p:nvSpPr>
        <p:spPr>
          <a:xfrm>
            <a:off x="0" y="439949"/>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Monolithic</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vs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Microservices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642938"/>
            <a:ext cx="9144000" cy="746125"/>
          </a:xfrm>
          <a:prstGeom prst="rect">
            <a:avLst/>
          </a:prstGeom>
          <a:solidFill>
            <a:srgbClr val="0061BB"/>
          </a:solidFill>
        </p:spPr>
        <p:txBody>
          <a:bodyPr vert="horz" lIns="91440" tIns="45720" rIns="91440" bIns="45720" rtlCol="0" anchor="ctr">
            <a:normAutofit/>
          </a:bodyPr>
          <a:lstStyle/>
          <a:p>
            <a:pPr algn="ctr"/>
            <a:r>
              <a:rPr lang="en-US" sz="2800" kern="1200" dirty="0">
                <a:solidFill>
                  <a:schemeClr val="bg1"/>
                </a:solidFill>
                <a:latin typeface="+mj-lt"/>
                <a:ea typeface="+mj-ea"/>
                <a:cs typeface="+mj-cs"/>
              </a:rPr>
              <a:t>Evolutionary Architecture</a:t>
            </a:r>
          </a:p>
        </p:txBody>
      </p:sp>
      <p:sp>
        <p:nvSpPr>
          <p:cNvPr id="2" name="Segnaposto piè di pagina 1"/>
          <p:cNvSpPr>
            <a:spLocks noGrp="1"/>
          </p:cNvSpPr>
          <p:nvPr>
            <p:ph type="ftr" sz="quarter" idx="10"/>
          </p:nvPr>
        </p:nvSpPr>
        <p:spPr>
          <a:xfrm>
            <a:off x="232913" y="6356350"/>
            <a:ext cx="5882137" cy="365125"/>
          </a:xfrm>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26/07/2023 – WeAreDevelopers</a:t>
            </a:r>
            <a:endParaRPr lang="en-US" altLang="en-US" sz="1200" kern="1200" dirty="0">
              <a:solidFill>
                <a:schemeClr val="tx1">
                  <a:tint val="75000"/>
                </a:schemeClr>
              </a:solidFill>
              <a:latin typeface="+mn-lt"/>
              <a:ea typeface="+mn-ea"/>
              <a:cs typeface="+mn-cs"/>
            </a:endParaRPr>
          </a:p>
        </p:txBody>
      </p:sp>
      <p:pic>
        <p:nvPicPr>
          <p:cNvPr id="4" name="Immagine 3">
            <a:extLst>
              <a:ext uri="{FF2B5EF4-FFF2-40B4-BE49-F238E27FC236}">
                <a16:creationId xmlns:a16="http://schemas.microsoft.com/office/drawing/2014/main" id="{D5EB6EAE-1D52-6BDB-7AB9-3F713744CF5C}"/>
              </a:ext>
            </a:extLst>
          </p:cNvPr>
          <p:cNvPicPr>
            <a:picLocks noChangeAspect="1"/>
          </p:cNvPicPr>
          <p:nvPr/>
        </p:nvPicPr>
        <p:blipFill>
          <a:blip r:embed="rId2"/>
          <a:stretch>
            <a:fillRect/>
          </a:stretch>
        </p:blipFill>
        <p:spPr>
          <a:xfrm>
            <a:off x="482600" y="1798994"/>
            <a:ext cx="8178799" cy="3639566"/>
          </a:xfrm>
          <a:prstGeom prst="rect">
            <a:avLst/>
          </a:prstGeom>
        </p:spPr>
      </p:pic>
    </p:spTree>
    <p:extLst>
      <p:ext uri="{BB962C8B-B14F-4D97-AF65-F5344CB8AC3E}">
        <p14:creationId xmlns:p14="http://schemas.microsoft.com/office/powerpoint/2010/main" val="418028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a:solidFill>
                  <a:schemeClr val="bg1"/>
                </a:solidFill>
                <a:hlinkClick r:id="rId2">
                  <a:extLst>
                    <a:ext uri="{A12FA001-AC4F-418D-AE19-62706E023703}">
                      <ahyp:hlinkClr xmlns:ahyp="http://schemas.microsoft.com/office/drawing/2018/hyperlinkcolor" val="tx"/>
                    </a:ext>
                  </a:extLst>
                </a:hlinkClick>
              </a:rPr>
              <a:t>DDD</a:t>
            </a:r>
          </a:p>
          <a:p>
            <a:pPr algn="ctr"/>
            <a:r>
              <a:rPr lang="it-IT" sz="2400" dirty="0">
                <a:solidFill>
                  <a:schemeClr val="bg1"/>
                </a:solidFill>
                <a:hlinkClick r:id="rId2">
                  <a:extLst>
                    <a:ext uri="{A12FA001-AC4F-418D-AE19-62706E023703}">
                      <ahyp:hlinkClr xmlns:ahyp="http://schemas.microsoft.com/office/drawing/2018/hyperlinkcolor" val="tx"/>
                    </a:ext>
                  </a:extLst>
                </a:hlinkClick>
              </a:rPr>
              <a:t>Module</a:t>
            </a:r>
            <a:endParaRPr lang="it-IT" sz="2400" dirty="0">
              <a:solidFill>
                <a:schemeClr val="bg1"/>
              </a:solidFill>
            </a:endParaRP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608646" y="1466609"/>
            <a:ext cx="6391753" cy="39918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2800" dirty="0">
                <a:solidFill>
                  <a:srgbClr val="0061BB"/>
                </a:solidFill>
              </a:rPr>
              <a:t>Low </a:t>
            </a:r>
            <a:r>
              <a:rPr lang="it-IT" sz="2800" dirty="0" err="1">
                <a:solidFill>
                  <a:srgbClr val="0061BB"/>
                </a:solidFill>
              </a:rPr>
              <a:t>Coupling</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err="1">
                <a:solidFill>
                  <a:srgbClr val="0061BB"/>
                </a:solidFill>
              </a:rPr>
              <a:t>Each</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should</a:t>
            </a:r>
            <a:r>
              <a:rPr lang="it-IT" sz="1600" dirty="0">
                <a:solidFill>
                  <a:srgbClr val="0061BB"/>
                </a:solidFill>
              </a:rPr>
              <a:t> be </a:t>
            </a:r>
            <a:r>
              <a:rPr lang="it-IT" sz="1600" dirty="0" err="1">
                <a:solidFill>
                  <a:srgbClr val="0061BB"/>
                </a:solidFill>
              </a:rPr>
              <a:t>independent</a:t>
            </a:r>
            <a:r>
              <a:rPr lang="it-IT" sz="1600" dirty="0">
                <a:solidFill>
                  <a:srgbClr val="0061BB"/>
                </a:solidFill>
              </a:rPr>
              <a:t> of </a:t>
            </a:r>
            <a:r>
              <a:rPr lang="it-IT" sz="1600" dirty="0" err="1">
                <a:solidFill>
                  <a:srgbClr val="0061BB"/>
                </a:solidFill>
              </a:rPr>
              <a:t>other</a:t>
            </a:r>
            <a:r>
              <a:rPr lang="it-IT" sz="1600" dirty="0">
                <a:solidFill>
                  <a:srgbClr val="0061BB"/>
                </a:solidFill>
              </a:rPr>
              <a:t> </a:t>
            </a:r>
            <a:r>
              <a:rPr lang="it-IT" sz="1600" dirty="0" err="1">
                <a:solidFill>
                  <a:srgbClr val="0061BB"/>
                </a:solidFill>
              </a:rPr>
              <a:t>modules</a:t>
            </a:r>
            <a:r>
              <a:rPr lang="it-IT" sz="1600" dirty="0">
                <a:solidFill>
                  <a:srgbClr val="0061BB"/>
                </a:solidFill>
              </a:rPr>
              <a:t> in the system</a:t>
            </a:r>
          </a:p>
          <a:p>
            <a:pPr marL="342900" indent="-342900">
              <a:lnSpc>
                <a:spcPct val="90000"/>
              </a:lnSpc>
              <a:spcAft>
                <a:spcPts val="600"/>
              </a:spcAft>
              <a:buFont typeface="Arial" panose="020B0604020202020204" pitchFamily="34" charset="0"/>
              <a:buChar char="•"/>
            </a:pPr>
            <a:r>
              <a:rPr lang="it-IT" sz="2800" dirty="0">
                <a:solidFill>
                  <a:srgbClr val="0061BB"/>
                </a:solidFill>
              </a:rPr>
              <a:t>High </a:t>
            </a:r>
            <a:r>
              <a:rPr lang="it-IT" sz="2800" dirty="0" err="1">
                <a:solidFill>
                  <a:srgbClr val="0061BB"/>
                </a:solidFill>
              </a:rPr>
              <a:t>Cohesion</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Components of the </a:t>
            </a:r>
            <a:r>
              <a:rPr lang="it-IT" sz="1600" dirty="0" err="1">
                <a:solidFill>
                  <a:srgbClr val="0061BB"/>
                </a:solidFill>
              </a:rPr>
              <a:t>module</a:t>
            </a:r>
            <a:r>
              <a:rPr lang="it-IT" sz="1600" dirty="0">
                <a:solidFill>
                  <a:srgbClr val="0061BB"/>
                </a:solidFill>
              </a:rPr>
              <a:t> are </a:t>
            </a:r>
            <a:r>
              <a:rPr lang="it-IT" sz="1600" dirty="0" err="1">
                <a:solidFill>
                  <a:srgbClr val="0061BB"/>
                </a:solidFill>
              </a:rPr>
              <a:t>all</a:t>
            </a:r>
            <a:r>
              <a:rPr lang="it-IT" sz="1600" dirty="0">
                <a:solidFill>
                  <a:srgbClr val="0061BB"/>
                </a:solidFill>
              </a:rPr>
              <a:t> </a:t>
            </a:r>
            <a:r>
              <a:rPr lang="it-IT" sz="1600" dirty="0" err="1">
                <a:solidFill>
                  <a:srgbClr val="0061BB"/>
                </a:solidFill>
              </a:rPr>
              <a:t>related</a:t>
            </a:r>
            <a:r>
              <a:rPr lang="it-IT" sz="1600" dirty="0">
                <a:solidFill>
                  <a:srgbClr val="0061BB"/>
                </a:solidFill>
              </a:rPr>
              <a:t> </a:t>
            </a:r>
            <a:r>
              <a:rPr lang="it-IT" sz="1600" dirty="0" err="1">
                <a:solidFill>
                  <a:srgbClr val="0061BB"/>
                </a:solidFill>
              </a:rPr>
              <a:t>thus</a:t>
            </a:r>
            <a:r>
              <a:rPr lang="it-IT" sz="1600" dirty="0">
                <a:solidFill>
                  <a:srgbClr val="0061BB"/>
                </a:solidFill>
              </a:rPr>
              <a:t> making </a:t>
            </a:r>
            <a:r>
              <a:rPr lang="it-IT" sz="1600" dirty="0" err="1">
                <a:solidFill>
                  <a:srgbClr val="0061BB"/>
                </a:solidFill>
              </a:rPr>
              <a:t>it</a:t>
            </a:r>
            <a:r>
              <a:rPr lang="it-IT" sz="1600" dirty="0">
                <a:solidFill>
                  <a:srgbClr val="0061BB"/>
                </a:solidFill>
              </a:rPr>
              <a:t> </a:t>
            </a:r>
            <a:r>
              <a:rPr lang="it-IT" sz="1600" dirty="0" err="1">
                <a:solidFill>
                  <a:srgbClr val="0061BB"/>
                </a:solidFill>
              </a:rPr>
              <a:t>easier</a:t>
            </a:r>
            <a:r>
              <a:rPr lang="it-IT" sz="1600" dirty="0">
                <a:solidFill>
                  <a:srgbClr val="0061BB"/>
                </a:solidFill>
              </a:rPr>
              <a:t> to </a:t>
            </a:r>
            <a:r>
              <a:rPr lang="it-IT" sz="1600" dirty="0" err="1">
                <a:solidFill>
                  <a:srgbClr val="0061BB"/>
                </a:solidFill>
              </a:rPr>
              <a:t>understand</a:t>
            </a:r>
            <a:r>
              <a:rPr lang="it-IT" sz="1600" dirty="0">
                <a:solidFill>
                  <a:srgbClr val="0061BB"/>
                </a:solidFill>
              </a:rPr>
              <a:t> </a:t>
            </a:r>
            <a:r>
              <a:rPr lang="it-IT" sz="1600" dirty="0" err="1">
                <a:solidFill>
                  <a:srgbClr val="0061BB"/>
                </a:solidFill>
              </a:rPr>
              <a:t>what</a:t>
            </a:r>
            <a:r>
              <a:rPr lang="it-IT" sz="1600" dirty="0">
                <a:solidFill>
                  <a:srgbClr val="0061BB"/>
                </a:solidFill>
              </a:rPr>
              <a:t> </a:t>
            </a:r>
            <a:r>
              <a:rPr lang="it-IT" sz="1600" dirty="0" err="1">
                <a:solidFill>
                  <a:srgbClr val="0061BB"/>
                </a:solidFill>
              </a:rPr>
              <a:t>module</a:t>
            </a:r>
            <a:r>
              <a:rPr lang="it-IT" sz="1600" dirty="0">
                <a:solidFill>
                  <a:srgbClr val="0061BB"/>
                </a:solidFill>
              </a:rPr>
              <a:t> </a:t>
            </a:r>
            <a:r>
              <a:rPr lang="it-IT" sz="1600" dirty="0" err="1">
                <a:solidFill>
                  <a:srgbClr val="0061BB"/>
                </a:solidFill>
              </a:rPr>
              <a:t>does</a:t>
            </a:r>
            <a:r>
              <a:rPr lang="it-IT" sz="1600" dirty="0">
                <a:solidFill>
                  <a:srgbClr val="0061BB"/>
                </a:solidFill>
              </a:rPr>
              <a:t> </a:t>
            </a:r>
            <a:r>
              <a:rPr lang="it-IT" sz="1600" dirty="0" err="1">
                <a:solidFill>
                  <a:srgbClr val="0061BB"/>
                </a:solidFill>
              </a:rPr>
              <a:t>as</a:t>
            </a:r>
            <a:r>
              <a:rPr lang="it-IT" sz="1600" dirty="0">
                <a:solidFill>
                  <a:srgbClr val="0061BB"/>
                </a:solidFill>
              </a:rPr>
              <a:t> a self-</a:t>
            </a:r>
            <a:r>
              <a:rPr lang="it-IT" sz="1600" dirty="0" err="1">
                <a:solidFill>
                  <a:srgbClr val="0061BB"/>
                </a:solidFill>
              </a:rPr>
              <a:t>contained</a:t>
            </a:r>
            <a:r>
              <a:rPr lang="it-IT" sz="1600" dirty="0">
                <a:solidFill>
                  <a:srgbClr val="0061BB"/>
                </a:solidFill>
              </a:rPr>
              <a:t> </a:t>
            </a:r>
            <a:r>
              <a:rPr lang="it-IT" sz="1600" dirty="0" err="1">
                <a:solidFill>
                  <a:srgbClr val="0061BB"/>
                </a:solidFill>
              </a:rPr>
              <a:t>subsystem</a:t>
            </a:r>
            <a:r>
              <a:rPr lang="it-IT" sz="1600" dirty="0">
                <a:solidFill>
                  <a:srgbClr val="0061BB"/>
                </a:solidFill>
              </a:rPr>
              <a:t> (SRP)</a:t>
            </a:r>
          </a:p>
          <a:p>
            <a:pPr marL="342900" indent="-342900">
              <a:lnSpc>
                <a:spcPct val="90000"/>
              </a:lnSpc>
              <a:spcAft>
                <a:spcPts val="600"/>
              </a:spcAft>
              <a:buFont typeface="Arial" panose="020B0604020202020204" pitchFamily="34" charset="0"/>
              <a:buChar char="•"/>
            </a:pPr>
            <a:r>
              <a:rPr lang="it-IT" sz="2800" dirty="0" err="1">
                <a:solidFill>
                  <a:srgbClr val="0061BB"/>
                </a:solidFill>
              </a:rPr>
              <a:t>Choosing</a:t>
            </a:r>
            <a:r>
              <a:rPr lang="it-IT" sz="2800" dirty="0">
                <a:solidFill>
                  <a:srgbClr val="0061BB"/>
                </a:solidFill>
              </a:rPr>
              <a:t> </a:t>
            </a:r>
            <a:r>
              <a:rPr lang="it-IT" sz="2800" dirty="0" err="1">
                <a:solidFill>
                  <a:srgbClr val="0061BB"/>
                </a:solidFill>
              </a:rPr>
              <a:t>Modules</a:t>
            </a:r>
            <a:endParaRPr lang="it-IT" sz="2800" dirty="0">
              <a:solidFill>
                <a:srgbClr val="0061BB"/>
              </a:solidFill>
            </a:endParaRPr>
          </a:p>
          <a:p>
            <a:pPr marL="800100" lvl="1" indent="-342900">
              <a:lnSpc>
                <a:spcPct val="90000"/>
              </a:lnSpc>
              <a:spcAft>
                <a:spcPts val="600"/>
              </a:spcAft>
              <a:buFont typeface="Arial" panose="020B0604020202020204" pitchFamily="34" charset="0"/>
              <a:buChar char="•"/>
            </a:pPr>
            <a:r>
              <a:rPr lang="it-IT" sz="1600" dirty="0">
                <a:solidFill>
                  <a:srgbClr val="0061BB"/>
                </a:solidFill>
              </a:rPr>
              <a:t>Tell the story of the system</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Contain</a:t>
            </a:r>
            <a:r>
              <a:rPr lang="it-IT" sz="1600" dirty="0">
                <a:solidFill>
                  <a:srgbClr val="0061BB"/>
                </a:solidFill>
              </a:rPr>
              <a:t> </a:t>
            </a:r>
            <a:r>
              <a:rPr lang="it-IT" sz="1600" dirty="0" err="1">
                <a:solidFill>
                  <a:srgbClr val="0061BB"/>
                </a:solidFill>
              </a:rPr>
              <a:t>cohesive</a:t>
            </a:r>
            <a:r>
              <a:rPr lang="it-IT" sz="1600" dirty="0">
                <a:solidFill>
                  <a:srgbClr val="0061BB"/>
                </a:solidFill>
              </a:rPr>
              <a:t> set of concepts</a:t>
            </a:r>
          </a:p>
          <a:p>
            <a:pPr marL="800100" lvl="1" indent="-342900">
              <a:lnSpc>
                <a:spcPct val="90000"/>
              </a:lnSpc>
              <a:spcAft>
                <a:spcPts val="600"/>
              </a:spcAft>
              <a:buFont typeface="Arial" panose="020B0604020202020204" pitchFamily="34" charset="0"/>
              <a:buChar char="•"/>
            </a:pPr>
            <a:r>
              <a:rPr lang="it-IT" sz="1600" dirty="0" err="1">
                <a:solidFill>
                  <a:srgbClr val="0061BB"/>
                </a:solidFill>
              </a:rPr>
              <a:t>Have</a:t>
            </a:r>
            <a:r>
              <a:rPr lang="it-IT" sz="1600" dirty="0">
                <a:solidFill>
                  <a:srgbClr val="0061BB"/>
                </a:solidFill>
              </a:rPr>
              <a:t> </a:t>
            </a:r>
            <a:r>
              <a:rPr lang="it-IT" sz="1600" dirty="0" err="1">
                <a:solidFill>
                  <a:srgbClr val="0061BB"/>
                </a:solidFill>
              </a:rPr>
              <a:t>meaningful</a:t>
            </a:r>
            <a:r>
              <a:rPr lang="it-IT" sz="1600" dirty="0">
                <a:solidFill>
                  <a:srgbClr val="0061BB"/>
                </a:solidFill>
              </a:rPr>
              <a:t> names </a:t>
            </a:r>
            <a:r>
              <a:rPr lang="it-IT" sz="1600" dirty="0" err="1">
                <a:solidFill>
                  <a:srgbClr val="0061BB"/>
                </a:solidFill>
              </a:rPr>
              <a:t>that</a:t>
            </a:r>
            <a:r>
              <a:rPr lang="it-IT" sz="1600" dirty="0">
                <a:solidFill>
                  <a:srgbClr val="0061BB"/>
                </a:solidFill>
              </a:rPr>
              <a:t> </a:t>
            </a:r>
            <a:r>
              <a:rPr lang="it-IT" sz="1600" dirty="0" err="1">
                <a:solidFill>
                  <a:srgbClr val="0061BB"/>
                </a:solidFill>
              </a:rPr>
              <a:t>become</a:t>
            </a:r>
            <a:r>
              <a:rPr lang="it-IT" sz="1600" dirty="0">
                <a:solidFill>
                  <a:srgbClr val="0061BB"/>
                </a:solidFill>
              </a:rPr>
              <a:t> part of the </a:t>
            </a:r>
            <a:r>
              <a:rPr lang="it-IT" sz="1600" dirty="0" err="1">
                <a:solidFill>
                  <a:srgbClr val="0061BB"/>
                </a:solidFill>
              </a:rPr>
              <a:t>Ubiquitous</a:t>
            </a:r>
            <a:r>
              <a:rPr lang="it-IT" sz="1600" dirty="0">
                <a:solidFill>
                  <a:srgbClr val="0061BB"/>
                </a:solidFill>
              </a:rPr>
              <a:t> Language</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solidFill>
                  <a:schemeClr val="bg1"/>
                </a:solidFill>
              </a:rPr>
              <a:t>Git</a:t>
            </a:r>
            <a:endParaRPr lang="it-IT" sz="2400" dirty="0">
              <a:solidFill>
                <a:schemeClr val="bg1"/>
              </a:solidFill>
            </a:endParaRPr>
          </a:p>
          <a:p>
            <a:pPr algn="ctr"/>
            <a:r>
              <a:rPr lang="it-IT" sz="2400" dirty="0">
                <a:solidFill>
                  <a:schemeClr val="bg1"/>
                </a:solidFill>
              </a:rPr>
              <a:t>Clone</a:t>
            </a:r>
          </a:p>
        </p:txBody>
      </p:sp>
      <p:sp>
        <p:nvSpPr>
          <p:cNvPr id="11" name="CasellaDiTesto 10">
            <a:extLst>
              <a:ext uri="{FF2B5EF4-FFF2-40B4-BE49-F238E27FC236}">
                <a16:creationId xmlns:a16="http://schemas.microsoft.com/office/drawing/2014/main" id="{55F22ECF-410B-9154-512E-5C993D9D043C}"/>
              </a:ext>
            </a:extLst>
          </p:cNvPr>
          <p:cNvSpPr txBox="1"/>
          <p:nvPr/>
        </p:nvSpPr>
        <p:spPr>
          <a:xfrm>
            <a:off x="2562926" y="2097545"/>
            <a:ext cx="6391753" cy="195745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it-IT" sz="4000" dirty="0">
                <a:solidFill>
                  <a:srgbClr val="0061BB"/>
                </a:solidFill>
              </a:rPr>
              <a:t>Clone </a:t>
            </a:r>
            <a:r>
              <a:rPr lang="it-IT" sz="4000" dirty="0" err="1">
                <a:solidFill>
                  <a:srgbClr val="0061BB"/>
                </a:solidFill>
              </a:rPr>
              <a:t>this</a:t>
            </a:r>
            <a:r>
              <a:rPr lang="it-IT" sz="4000" dirty="0">
                <a:solidFill>
                  <a:srgbClr val="0061BB"/>
                </a:solidFill>
              </a:rPr>
              <a:t> </a:t>
            </a:r>
            <a:r>
              <a:rPr lang="it-IT" sz="4000" dirty="0">
                <a:solidFill>
                  <a:srgbClr val="0061BB"/>
                </a:solidFill>
                <a:hlinkClick r:id="rId2"/>
              </a:rPr>
              <a:t>https://github.com/Ace68/WeAreDevelopers-2023</a:t>
            </a:r>
            <a:endParaRPr lang="it-IT" sz="4000" dirty="0">
              <a:solidFill>
                <a:srgbClr val="0061BB"/>
              </a:solidFill>
            </a:endParaRPr>
          </a:p>
        </p:txBody>
      </p:sp>
    </p:spTree>
    <p:extLst>
      <p:ext uri="{BB962C8B-B14F-4D97-AF65-F5344CB8AC3E}">
        <p14:creationId xmlns:p14="http://schemas.microsoft.com/office/powerpoint/2010/main" val="12998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dirty="0"/>
              <a:t>Show me the code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3"/>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376082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lipart, disegno, Cartoni animati, illustrazione&#10;&#10;Descrizione generata automaticamente">
            <a:extLst>
              <a:ext uri="{FF2B5EF4-FFF2-40B4-BE49-F238E27FC236}">
                <a16:creationId xmlns:a16="http://schemas.microsoft.com/office/drawing/2014/main" id="{7B96587B-4BB3-BC02-65C5-3AB4BB46973F}"/>
              </a:ext>
            </a:extLst>
          </p:cNvPr>
          <p:cNvPicPr>
            <a:picLocks noChangeAspect="1"/>
          </p:cNvPicPr>
          <p:nvPr/>
        </p:nvPicPr>
        <p:blipFill>
          <a:blip r:embed="rId3"/>
          <a:stretch>
            <a:fillRect/>
          </a:stretch>
        </p:blipFill>
        <p:spPr>
          <a:xfrm>
            <a:off x="163656" y="1027300"/>
            <a:ext cx="4523809" cy="3656394"/>
          </a:xfrm>
          <a:prstGeom prst="rect">
            <a:avLst/>
          </a:prstGeom>
        </p:spPr>
      </p:pic>
      <p:sp>
        <p:nvSpPr>
          <p:cNvPr id="6" name="CasellaDiTesto 5">
            <a:extLst>
              <a:ext uri="{FF2B5EF4-FFF2-40B4-BE49-F238E27FC236}">
                <a16:creationId xmlns:a16="http://schemas.microsoft.com/office/drawing/2014/main" id="{466389A2-B7B1-243D-8434-F514DE053E5B}"/>
              </a:ext>
            </a:extLst>
          </p:cNvPr>
          <p:cNvSpPr txBox="1"/>
          <p:nvPr/>
        </p:nvSpPr>
        <p:spPr>
          <a:xfrm>
            <a:off x="173117" y="2485284"/>
            <a:ext cx="137839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App Service</a:t>
            </a:r>
          </a:p>
        </p:txBody>
      </p:sp>
      <p:sp>
        <p:nvSpPr>
          <p:cNvPr id="7" name="CasellaDiTesto 6">
            <a:extLst>
              <a:ext uri="{FF2B5EF4-FFF2-40B4-BE49-F238E27FC236}">
                <a16:creationId xmlns:a16="http://schemas.microsoft.com/office/drawing/2014/main" id="{838599B0-7611-B407-5A46-028F64B15DA5}"/>
              </a:ext>
            </a:extLst>
          </p:cNvPr>
          <p:cNvSpPr txBox="1"/>
          <p:nvPr/>
        </p:nvSpPr>
        <p:spPr>
          <a:xfrm>
            <a:off x="1006157" y="1271982"/>
            <a:ext cx="80467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AKS</a:t>
            </a:r>
          </a:p>
        </p:txBody>
      </p:sp>
      <p:sp>
        <p:nvSpPr>
          <p:cNvPr id="8" name="CasellaDiTesto 7">
            <a:extLst>
              <a:ext uri="{FF2B5EF4-FFF2-40B4-BE49-F238E27FC236}">
                <a16:creationId xmlns:a16="http://schemas.microsoft.com/office/drawing/2014/main" id="{9E44AFBA-4C66-B010-4E34-E91B1607B7F8}"/>
              </a:ext>
            </a:extLst>
          </p:cNvPr>
          <p:cNvSpPr txBox="1"/>
          <p:nvPr/>
        </p:nvSpPr>
        <p:spPr>
          <a:xfrm>
            <a:off x="3279965" y="2610814"/>
            <a:ext cx="1594026"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Container App</a:t>
            </a:r>
          </a:p>
        </p:txBody>
      </p:sp>
      <p:sp>
        <p:nvSpPr>
          <p:cNvPr id="9" name="Ovale 8">
            <a:extLst>
              <a:ext uri="{FF2B5EF4-FFF2-40B4-BE49-F238E27FC236}">
                <a16:creationId xmlns:a16="http://schemas.microsoft.com/office/drawing/2014/main" id="{359686E3-7434-9587-27E5-7B7A3903EDD5}"/>
              </a:ext>
            </a:extLst>
          </p:cNvPr>
          <p:cNvSpPr/>
          <p:nvPr/>
        </p:nvSpPr>
        <p:spPr bwMode="auto">
          <a:xfrm>
            <a:off x="4927141" y="293047"/>
            <a:ext cx="2858390" cy="2317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e 9">
            <a:extLst>
              <a:ext uri="{FF2B5EF4-FFF2-40B4-BE49-F238E27FC236}">
                <a16:creationId xmlns:a16="http://schemas.microsoft.com/office/drawing/2014/main" id="{0C90E482-A77F-617B-D787-3884555C4A2F}"/>
              </a:ext>
            </a:extLst>
          </p:cNvPr>
          <p:cNvSpPr/>
          <p:nvPr/>
        </p:nvSpPr>
        <p:spPr bwMode="auto">
          <a:xfrm>
            <a:off x="6020117" y="2855496"/>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t>Azure Kubernetes Service (AKS) </a:t>
            </a:r>
            <a:r>
              <a:rPr lang="en-US" sz="1600" dirty="0"/>
              <a:t>provides a fully managed Kubernetes option in Azure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e 10">
            <a:extLst>
              <a:ext uri="{FF2B5EF4-FFF2-40B4-BE49-F238E27FC236}">
                <a16:creationId xmlns:a16="http://schemas.microsoft.com/office/drawing/2014/main" id="{1D0A2B9B-9B91-E841-2630-5A773BB3F773}"/>
              </a:ext>
            </a:extLst>
          </p:cNvPr>
          <p:cNvSpPr/>
          <p:nvPr/>
        </p:nvSpPr>
        <p:spPr bwMode="auto">
          <a:xfrm>
            <a:off x="3162300" y="4561052"/>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1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2013135" y="3221086"/>
            <a:ext cx="4535424" cy="369332"/>
          </a:xfrm>
          <a:prstGeom prst="rect">
            <a:avLst/>
          </a:prstGeom>
          <a:noFill/>
        </p:spPr>
        <p:txBody>
          <a:bodyPr wrap="square" rtlCol="0">
            <a:spAutoFit/>
          </a:bodyPr>
          <a:lstStyle/>
          <a:p>
            <a:r>
              <a:rPr lang="it-IT" dirty="0">
                <a:hlinkClick r:id="rId2"/>
              </a:rPr>
              <a:t>Building </a:t>
            </a:r>
            <a:r>
              <a:rPr lang="it-IT" dirty="0" err="1">
                <a:hlinkClick r:id="rId2"/>
              </a:rPr>
              <a:t>Evolutionary</a:t>
            </a:r>
            <a:r>
              <a:rPr lang="it-IT" dirty="0">
                <a:hlinkClick r:id="rId2"/>
              </a:rPr>
              <a:t> </a:t>
            </a:r>
            <a:r>
              <a:rPr lang="it-IT" dirty="0" err="1">
                <a:hlinkClick r:id="rId2"/>
              </a:rPr>
              <a:t>Architectures</a:t>
            </a:r>
            <a:endParaRPr lang="it-IT" dirty="0"/>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2042722" y="2896017"/>
            <a:ext cx="3202284" cy="307777"/>
          </a:xfrm>
          <a:prstGeom prst="rect">
            <a:avLst/>
          </a:prstGeom>
          <a:noFill/>
        </p:spPr>
        <p:txBody>
          <a:bodyPr wrap="square" rtlCol="0">
            <a:spAutoFit/>
          </a:bodyPr>
          <a:lstStyle/>
          <a:p>
            <a:r>
              <a:rPr lang="it-IT" sz="1400" dirty="0"/>
              <a:t>Neal Ford, Rebecca Parsons, Patrick Kua</a:t>
            </a:r>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192346" y="243098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F1CB7B9-9C6D-4222-218C-9E8A7B4C5365}"/>
              </a:ext>
            </a:extLst>
          </p:cNvPr>
          <p:cNvPicPr>
            <a:picLocks noChangeAspect="1"/>
          </p:cNvPicPr>
          <p:nvPr/>
        </p:nvPicPr>
        <p:blipFill>
          <a:blip r:embed="rId3"/>
          <a:stretch>
            <a:fillRect/>
          </a:stretch>
        </p:blipFill>
        <p:spPr>
          <a:xfrm>
            <a:off x="320201" y="2637311"/>
            <a:ext cx="1380744" cy="1842166"/>
          </a:xfrm>
          <a:prstGeom prst="rect">
            <a:avLst/>
          </a:prstGeom>
        </p:spPr>
      </p:pic>
      <p:sp>
        <p:nvSpPr>
          <p:cNvPr id="23" name="Rettangolo con angoli arrotondati 22">
            <a:extLst>
              <a:ext uri="{FF2B5EF4-FFF2-40B4-BE49-F238E27FC236}">
                <a16:creationId xmlns:a16="http://schemas.microsoft.com/office/drawing/2014/main" id="{5CF1A373-5D2A-EE86-10A4-5337ABC00001}"/>
              </a:ext>
            </a:extLst>
          </p:cNvPr>
          <p:cNvSpPr/>
          <p:nvPr/>
        </p:nvSpPr>
        <p:spPr>
          <a:xfrm>
            <a:off x="3208719" y="3978791"/>
            <a:ext cx="1636454" cy="22962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DEABE5A-5629-CA3C-6A97-F975A15ED67B}"/>
              </a:ext>
            </a:extLst>
          </p:cNvPr>
          <p:cNvPicPr>
            <a:picLocks noChangeAspect="1"/>
          </p:cNvPicPr>
          <p:nvPr/>
        </p:nvPicPr>
        <p:blipFill>
          <a:blip r:embed="rId4"/>
          <a:stretch>
            <a:fillRect/>
          </a:stretch>
        </p:blipFill>
        <p:spPr>
          <a:xfrm>
            <a:off x="3334342" y="4178819"/>
            <a:ext cx="1415042" cy="1888601"/>
          </a:xfrm>
          <a:prstGeom prst="rect">
            <a:avLst/>
          </a:prstGeom>
        </p:spPr>
      </p:pic>
      <p:sp>
        <p:nvSpPr>
          <p:cNvPr id="24" name="CasellaDiTesto 23">
            <a:extLst>
              <a:ext uri="{FF2B5EF4-FFF2-40B4-BE49-F238E27FC236}">
                <a16:creationId xmlns:a16="http://schemas.microsoft.com/office/drawing/2014/main" id="{8C73BD1C-31EC-CFCD-CBFA-5614B676B897}"/>
              </a:ext>
            </a:extLst>
          </p:cNvPr>
          <p:cNvSpPr txBox="1"/>
          <p:nvPr/>
        </p:nvSpPr>
        <p:spPr>
          <a:xfrm>
            <a:off x="5012098" y="4727272"/>
            <a:ext cx="3202284" cy="523220"/>
          </a:xfrm>
          <a:prstGeom prst="rect">
            <a:avLst/>
          </a:prstGeom>
          <a:noFill/>
        </p:spPr>
        <p:txBody>
          <a:bodyPr wrap="square" rtlCol="0">
            <a:spAutoFit/>
          </a:bodyPr>
          <a:lstStyle/>
          <a:p>
            <a:r>
              <a:rPr lang="it-IT" sz="1400" dirty="0"/>
              <a:t>Neal Ford, Mark Richards, </a:t>
            </a:r>
            <a:r>
              <a:rPr lang="it-IT" sz="1400" dirty="0" err="1"/>
              <a:t>Pramod</a:t>
            </a:r>
            <a:r>
              <a:rPr lang="it-IT" sz="1400" dirty="0"/>
              <a:t> </a:t>
            </a:r>
            <a:r>
              <a:rPr lang="it-IT" sz="1400" dirty="0" err="1"/>
              <a:t>Sadalage</a:t>
            </a:r>
            <a:r>
              <a:rPr lang="it-IT" sz="1400" dirty="0"/>
              <a:t>, </a:t>
            </a:r>
            <a:r>
              <a:rPr lang="it-IT" sz="1400" dirty="0" err="1"/>
              <a:t>Zhamak</a:t>
            </a:r>
            <a:r>
              <a:rPr lang="it-IT" sz="1400" dirty="0"/>
              <a:t> </a:t>
            </a:r>
            <a:r>
              <a:rPr lang="it-IT" sz="1400" dirty="0" err="1"/>
              <a:t>Dehghani</a:t>
            </a:r>
            <a:endParaRPr lang="it-IT" sz="1400" dirty="0"/>
          </a:p>
        </p:txBody>
      </p:sp>
      <p:sp>
        <p:nvSpPr>
          <p:cNvPr id="25" name="CasellaDiTesto 24">
            <a:extLst>
              <a:ext uri="{FF2B5EF4-FFF2-40B4-BE49-F238E27FC236}">
                <a16:creationId xmlns:a16="http://schemas.microsoft.com/office/drawing/2014/main" id="{93FE98FF-5B9B-4F3D-B088-CFD860CE3ACD}"/>
              </a:ext>
            </a:extLst>
          </p:cNvPr>
          <p:cNvSpPr txBox="1"/>
          <p:nvPr/>
        </p:nvSpPr>
        <p:spPr>
          <a:xfrm>
            <a:off x="5106986" y="5392067"/>
            <a:ext cx="3821353" cy="369332"/>
          </a:xfrm>
          <a:prstGeom prst="rect">
            <a:avLst/>
          </a:prstGeom>
          <a:noFill/>
        </p:spPr>
        <p:txBody>
          <a:bodyPr wrap="square" rtlCol="0">
            <a:spAutoFit/>
          </a:bodyPr>
          <a:lstStyle/>
          <a:p>
            <a:r>
              <a:rPr lang="it-IT" dirty="0">
                <a:hlinkClick r:id="rId5"/>
              </a:rPr>
              <a:t>Software Architecture: The Hard Parts</a:t>
            </a:r>
            <a:endParaRPr lang="it-IT" dirty="0"/>
          </a:p>
        </p:txBody>
      </p:sp>
      <p:sp>
        <p:nvSpPr>
          <p:cNvPr id="2" name="Segnaposto piè di pagina 1">
            <a:extLst>
              <a:ext uri="{FF2B5EF4-FFF2-40B4-BE49-F238E27FC236}">
                <a16:creationId xmlns:a16="http://schemas.microsoft.com/office/drawing/2014/main" id="{FEF3CEEB-E9AE-98CA-E46A-4E5E51DE8E86}"/>
              </a:ext>
            </a:extLst>
          </p:cNvPr>
          <p:cNvSpPr txBox="1">
            <a:spLocks/>
          </p:cNvSpPr>
          <p:nvPr/>
        </p:nvSpPr>
        <p:spPr>
          <a:xfrm>
            <a:off x="359893" y="6353833"/>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4800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a:xfrm>
            <a:off x="332419" y="6203173"/>
            <a:ext cx="7196162" cy="519112"/>
          </a:xfrm>
        </p:spPr>
        <p:txBody>
          <a:bodyPr/>
          <a:lstStyle/>
          <a:p>
            <a:pPr>
              <a:defRPr/>
            </a:pPr>
            <a:r>
              <a:rPr lang="it-IT" altLang="en-US" dirty="0"/>
              <a:t>26/07/2023 – </a:t>
            </a:r>
            <a:r>
              <a:rPr lang="it-IT" altLang="en-US" dirty="0" err="1"/>
              <a:t>WeAreDevelopers</a:t>
            </a:r>
            <a:endParaRPr lang="en-US" altLang="en-US" dirty="0"/>
          </a:p>
        </p:txBody>
      </p:sp>
      <p:pic>
        <p:nvPicPr>
          <p:cNvPr id="15" name="Immagine 14" descr="Immagine che contiene clipart, disegno, Cartoni animati, illustrazione&#10;&#10;Descrizione generata automaticamente">
            <a:extLst>
              <a:ext uri="{FF2B5EF4-FFF2-40B4-BE49-F238E27FC236}">
                <a16:creationId xmlns:a16="http://schemas.microsoft.com/office/drawing/2014/main" id="{0F668D2D-AF05-F5E4-5BB9-65B50EF242B4}"/>
              </a:ext>
            </a:extLst>
          </p:cNvPr>
          <p:cNvPicPr>
            <a:picLocks noChangeAspect="1"/>
          </p:cNvPicPr>
          <p:nvPr/>
        </p:nvPicPr>
        <p:blipFill>
          <a:blip r:embed="rId2"/>
          <a:stretch>
            <a:fillRect/>
          </a:stretch>
        </p:blipFill>
        <p:spPr>
          <a:xfrm>
            <a:off x="262610" y="1182505"/>
            <a:ext cx="4844635" cy="3915704"/>
          </a:xfrm>
          <a:prstGeom prst="rect">
            <a:avLst/>
          </a:prstGeom>
        </p:spPr>
      </p:pic>
      <p:sp>
        <p:nvSpPr>
          <p:cNvPr id="16" name="CasellaDiTesto 15">
            <a:extLst>
              <a:ext uri="{FF2B5EF4-FFF2-40B4-BE49-F238E27FC236}">
                <a16:creationId xmlns:a16="http://schemas.microsoft.com/office/drawing/2014/main" id="{21BDD344-B1E0-1165-8146-54B9F806C9D7}"/>
              </a:ext>
            </a:extLst>
          </p:cNvPr>
          <p:cNvSpPr txBox="1"/>
          <p:nvPr/>
        </p:nvSpPr>
        <p:spPr>
          <a:xfrm>
            <a:off x="262610" y="2771025"/>
            <a:ext cx="1359161" cy="517065"/>
          </a:xfrm>
          <a:prstGeom prst="rect">
            <a:avLst/>
          </a:prstGeom>
          <a:noFill/>
        </p:spPr>
        <p:txBody>
          <a:bodyPr wrap="square" lIns="182880" tIns="146304" rIns="182880" bIns="146304" rtlCol="0">
            <a:spAutoFit/>
          </a:bodyPr>
          <a:lstStyle/>
          <a:p>
            <a:pPr>
              <a:lnSpc>
                <a:spcPct val="90000"/>
              </a:lnSpc>
              <a:spcAft>
                <a:spcPts val="600"/>
              </a:spcAft>
            </a:pPr>
            <a:r>
              <a:rPr lang="it-IT" sz="1600" b="1" dirty="0" err="1"/>
              <a:t>Monolithic</a:t>
            </a:r>
            <a:endParaRPr lang="it-IT" sz="1600" b="1" dirty="0"/>
          </a:p>
        </p:txBody>
      </p:sp>
      <p:sp>
        <p:nvSpPr>
          <p:cNvPr id="17" name="CasellaDiTesto 16">
            <a:extLst>
              <a:ext uri="{FF2B5EF4-FFF2-40B4-BE49-F238E27FC236}">
                <a16:creationId xmlns:a16="http://schemas.microsoft.com/office/drawing/2014/main" id="{2D4BE25C-AABD-ED26-6725-15FBC4444E06}"/>
              </a:ext>
            </a:extLst>
          </p:cNvPr>
          <p:cNvSpPr txBox="1"/>
          <p:nvPr/>
        </p:nvSpPr>
        <p:spPr>
          <a:xfrm>
            <a:off x="942189" y="1493681"/>
            <a:ext cx="1473211"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8" name="CasellaDiTesto 17">
            <a:extLst>
              <a:ext uri="{FF2B5EF4-FFF2-40B4-BE49-F238E27FC236}">
                <a16:creationId xmlns:a16="http://schemas.microsoft.com/office/drawing/2014/main" id="{A4669A2E-309E-2CF2-0684-A48AB9D99896}"/>
              </a:ext>
            </a:extLst>
          </p:cNvPr>
          <p:cNvSpPr txBox="1"/>
          <p:nvPr/>
        </p:nvSpPr>
        <p:spPr>
          <a:xfrm>
            <a:off x="2684927" y="1396731"/>
            <a:ext cx="1179712"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9" name="CasellaDiTesto 18">
            <a:extLst>
              <a:ext uri="{FF2B5EF4-FFF2-40B4-BE49-F238E27FC236}">
                <a16:creationId xmlns:a16="http://schemas.microsoft.com/office/drawing/2014/main" id="{0522481A-EB87-32DE-F92B-DE528AC3D5AB}"/>
              </a:ext>
            </a:extLst>
          </p:cNvPr>
          <p:cNvSpPr txBox="1"/>
          <p:nvPr/>
        </p:nvSpPr>
        <p:spPr>
          <a:xfrm>
            <a:off x="3930500" y="2895674"/>
            <a:ext cx="805408"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SOA</a:t>
            </a:r>
          </a:p>
        </p:txBody>
      </p:sp>
      <p:sp>
        <p:nvSpPr>
          <p:cNvPr id="20" name="CasellaDiTesto 19">
            <a:extLst>
              <a:ext uri="{FF2B5EF4-FFF2-40B4-BE49-F238E27FC236}">
                <a16:creationId xmlns:a16="http://schemas.microsoft.com/office/drawing/2014/main" id="{52FEF52A-74B9-CFC2-E1D3-FB186A6CF871}"/>
              </a:ext>
            </a:extLst>
          </p:cNvPr>
          <p:cNvSpPr txBox="1"/>
          <p:nvPr/>
        </p:nvSpPr>
        <p:spPr>
          <a:xfrm>
            <a:off x="4121054" y="3670536"/>
            <a:ext cx="694867"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a:t>EDA</a:t>
            </a:r>
          </a:p>
        </p:txBody>
      </p:sp>
      <p:sp>
        <p:nvSpPr>
          <p:cNvPr id="21" name="Ovale 20">
            <a:extLst>
              <a:ext uri="{FF2B5EF4-FFF2-40B4-BE49-F238E27FC236}">
                <a16:creationId xmlns:a16="http://schemas.microsoft.com/office/drawing/2014/main" id="{3CDDD828-9D58-789A-6498-86B7529313CE}"/>
              </a:ext>
            </a:extLst>
          </p:cNvPr>
          <p:cNvSpPr/>
          <p:nvPr/>
        </p:nvSpPr>
        <p:spPr bwMode="auto">
          <a:xfrm>
            <a:off x="5501504" y="591207"/>
            <a:ext cx="3293627" cy="19320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22" name="Ovale 21">
            <a:extLst>
              <a:ext uri="{FF2B5EF4-FFF2-40B4-BE49-F238E27FC236}">
                <a16:creationId xmlns:a16="http://schemas.microsoft.com/office/drawing/2014/main" id="{1EFEF575-69C1-0EDF-7A16-D181241A8E0F}"/>
              </a:ext>
            </a:extLst>
          </p:cNvPr>
          <p:cNvSpPr/>
          <p:nvPr/>
        </p:nvSpPr>
        <p:spPr bwMode="auto">
          <a:xfrm>
            <a:off x="5672062" y="3379409"/>
            <a:ext cx="3293627" cy="2031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a:t>
            </a:r>
            <a:r>
              <a:rPr lang="it-IT" dirty="0" err="1">
                <a:gradFill>
                  <a:gsLst>
                    <a:gs pos="0">
                      <a:srgbClr val="FFFFFF"/>
                    </a:gs>
                    <a:gs pos="100000">
                      <a:srgbClr val="FFFFFF"/>
                    </a:gs>
                  </a:gsLst>
                  <a:lin ang="5400000" scaled="0"/>
                </a:gradFill>
                <a:ea typeface="Segoe UI" pitchFamily="34" charset="0"/>
                <a:cs typeface="Segoe UI" pitchFamily="34" charset="0"/>
              </a:rPr>
              <a:t>Gall’s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Law</a:t>
            </a:r>
            <a:r>
              <a:rPr lang="it-IT"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err="1">
                <a:solidFill>
                  <a:srgbClr val="FFC000"/>
                </a:solidFill>
              </a:rPr>
              <a:t>who</a:t>
            </a:r>
            <a:r>
              <a:rPr lang="it-IT" sz="2800" dirty="0" err="1">
                <a:solidFill>
                  <a:schemeClr val="accent2">
                    <a:lumMod val="60000"/>
                    <a:lumOff val="40000"/>
                  </a:schemeClr>
                </a:solidFill>
              </a:rPr>
              <a:t>are</a:t>
            </a:r>
            <a:r>
              <a:rPr lang="it-IT" sz="2800" dirty="0" err="1">
                <a:solidFill>
                  <a:schemeClr val="accent2">
                    <a:lumMod val="75000"/>
                  </a:schemeClr>
                </a:solidFill>
              </a:rPr>
              <a:t>we</a:t>
            </a:r>
            <a:endParaRPr lang="it-IT" sz="2800" dirty="0">
              <a:solidFill>
                <a:schemeClr val="accent2">
                  <a:lumMod val="75000"/>
                </a:schemeClr>
              </a:solidFill>
            </a:endParaRP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4570199" y="2823119"/>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826" y="3553661"/>
            <a:ext cx="407451"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306104" y="3179533"/>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954165" y="3130276"/>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fabio.grieco@intre.it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80034" y="3514496"/>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60370" y="3979115"/>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9631" y="5717124"/>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5384840" y="778264"/>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5922524" y="1135746"/>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6194201" y="35053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963997" y="4870917"/>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912" y="4437593"/>
            <a:ext cx="404365"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954165" y="4387800"/>
            <a:ext cx="3496978" cy="683264"/>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https://github.com/Ace68/WeAreDevelope</a:t>
            </a:r>
            <a:r>
              <a:rPr lang="it-IT" sz="1400" dirty="0">
                <a:solidFill>
                  <a:srgbClr val="0563C1"/>
                </a:solidFill>
                <a:hlinkClick r:id="rId12">
                  <a:extLst>
                    <a:ext uri="{A12FA001-AC4F-418D-AE19-62706E023703}">
                      <ahyp:hlinkClr xmlns:ahyp="http://schemas.microsoft.com/office/drawing/2018/hyperlinkcolor" val="tx"/>
                    </a:ext>
                  </a:extLst>
                </a:hlinkClick>
              </a:rPr>
              <a:t>rs-2023</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293125" y="3993816"/>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293125" y="4877165"/>
            <a:ext cx="404364" cy="407452"/>
          </a:xfrm>
          <a:prstGeom prst="rect">
            <a:avLst/>
          </a:prstGeom>
        </p:spPr>
      </p:pic>
      <p:pic>
        <p:nvPicPr>
          <p:cNvPr id="4" name="Picture 4">
            <a:extLst>
              <a:ext uri="{FF2B5EF4-FFF2-40B4-BE49-F238E27FC236}">
                <a16:creationId xmlns:a16="http://schemas.microsoft.com/office/drawing/2014/main" id="{48F04698-8135-AC94-E5EA-07F76BAA490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90908" y="4953494"/>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Azure Solutions Architect Expert (Legacy)">
            <a:extLst>
              <a:ext uri="{FF2B5EF4-FFF2-40B4-BE49-F238E27FC236}">
                <a16:creationId xmlns:a16="http://schemas.microsoft.com/office/drawing/2014/main" id="{45B9A093-754D-04A4-3739-26D14EF052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67088" y="4953493"/>
            <a:ext cx="794463" cy="79446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1">
            <a:extLst>
              <a:ext uri="{FF2B5EF4-FFF2-40B4-BE49-F238E27FC236}">
                <a16:creationId xmlns:a16="http://schemas.microsoft.com/office/drawing/2014/main" id="{56E728E7-512D-8199-2273-612EC20D07EE}"/>
              </a:ext>
            </a:extLst>
          </p:cNvPr>
          <p:cNvSpPr txBox="1">
            <a:spLocks/>
          </p:cNvSpPr>
          <p:nvPr/>
        </p:nvSpPr>
        <p:spPr>
          <a:xfrm>
            <a:off x="417399" y="6356350"/>
            <a:ext cx="5697651" cy="365125"/>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3600" b="0"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altLang="en-US" sz="1200" dirty="0">
                <a:solidFill>
                  <a:schemeClr val="tx1">
                    <a:tint val="75000"/>
                  </a:schemeClr>
                </a:solidFill>
                <a:latin typeface="+mn-lt"/>
                <a:ea typeface="+mn-ea"/>
                <a:cs typeface="+mn-cs"/>
              </a:rPr>
              <a:t>26/07/2023 – </a:t>
            </a:r>
            <a:r>
              <a:rPr lang="en-US" altLang="en-US" sz="1200" dirty="0" err="1">
                <a:solidFill>
                  <a:schemeClr val="tx1">
                    <a:tint val="75000"/>
                  </a:schemeClr>
                </a:solidFill>
                <a:latin typeface="+mn-lt"/>
                <a:ea typeface="+mn-ea"/>
                <a:cs typeface="+mn-cs"/>
              </a:rPr>
              <a:t>WeAreDevelopers</a:t>
            </a:r>
            <a:endParaRPr lang="en-US" altLang="en-US" sz="1200" dirty="0">
              <a:solidFill>
                <a:schemeClr val="tx1">
                  <a:tint val="75000"/>
                </a:schemeClr>
              </a:solidFill>
              <a:latin typeface="+mn-lt"/>
              <a:ea typeface="+mn-ea"/>
              <a:cs typeface="+mn-cs"/>
            </a:endParaRPr>
          </a:p>
        </p:txBody>
      </p:sp>
      <p:pic>
        <p:nvPicPr>
          <p:cNvPr id="13" name="Immagine 12">
            <a:extLst>
              <a:ext uri="{FF2B5EF4-FFF2-40B4-BE49-F238E27FC236}">
                <a16:creationId xmlns:a16="http://schemas.microsoft.com/office/drawing/2014/main" id="{5B81DC50-6633-2A76-0DD3-A6CBFDAB35CC}"/>
              </a:ext>
            </a:extLst>
          </p:cNvPr>
          <p:cNvPicPr>
            <a:picLocks noChangeAspect="1"/>
          </p:cNvPicPr>
          <p:nvPr/>
        </p:nvPicPr>
        <p:blipFill>
          <a:blip r:embed="rId16"/>
          <a:stretch>
            <a:fillRect/>
          </a:stretch>
        </p:blipFill>
        <p:spPr>
          <a:xfrm>
            <a:off x="6745128" y="2823119"/>
            <a:ext cx="1982704" cy="1868427"/>
          </a:xfrm>
          <a:prstGeom prst="rect">
            <a:avLst/>
          </a:prstGeom>
        </p:spPr>
      </p:pic>
      <p:pic>
        <p:nvPicPr>
          <p:cNvPr id="14" name="Immagine 13">
            <a:extLst>
              <a:ext uri="{FF2B5EF4-FFF2-40B4-BE49-F238E27FC236}">
                <a16:creationId xmlns:a16="http://schemas.microsoft.com/office/drawing/2014/main" id="{D5192C64-0164-C743-3FCD-F25892C3B8C7}"/>
              </a:ext>
            </a:extLst>
          </p:cNvPr>
          <p:cNvPicPr>
            <a:picLocks noChangeAspect="1"/>
          </p:cNvPicPr>
          <p:nvPr/>
        </p:nvPicPr>
        <p:blipFill>
          <a:blip r:embed="rId4"/>
          <a:stretch>
            <a:fillRect/>
          </a:stretch>
        </p:blipFill>
        <p:spPr>
          <a:xfrm>
            <a:off x="311024" y="2761657"/>
            <a:ext cx="392173" cy="334963"/>
          </a:xfrm>
          <a:prstGeom prst="rect">
            <a:avLst/>
          </a:prstGeom>
        </p:spPr>
      </p:pic>
      <p:sp>
        <p:nvSpPr>
          <p:cNvPr id="18" name="CasellaDiTesto 17">
            <a:extLst>
              <a:ext uri="{FF2B5EF4-FFF2-40B4-BE49-F238E27FC236}">
                <a16:creationId xmlns:a16="http://schemas.microsoft.com/office/drawing/2014/main" id="{CEB4F979-7EF2-217E-9406-9E344FC81313}"/>
              </a:ext>
            </a:extLst>
          </p:cNvPr>
          <p:cNvSpPr txBox="1"/>
          <p:nvPr/>
        </p:nvSpPr>
        <p:spPr>
          <a:xfrm>
            <a:off x="949251" y="2741900"/>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7">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25" name="CasellaDiTesto 24">
            <a:extLst>
              <a:ext uri="{FF2B5EF4-FFF2-40B4-BE49-F238E27FC236}">
                <a16:creationId xmlns:a16="http://schemas.microsoft.com/office/drawing/2014/main" id="{FD117D54-B1E2-1716-8050-8D9240BF613D}"/>
              </a:ext>
            </a:extLst>
          </p:cNvPr>
          <p:cNvSpPr txBox="1"/>
          <p:nvPr/>
        </p:nvSpPr>
        <p:spPr>
          <a:xfrm>
            <a:off x="6745128" y="5071064"/>
            <a:ext cx="1982704" cy="461665"/>
          </a:xfrm>
          <a:prstGeom prst="rect">
            <a:avLst/>
          </a:prstGeom>
          <a:noFill/>
        </p:spPr>
        <p:txBody>
          <a:bodyPr wrap="square" rtlCol="0">
            <a:spAutoFit/>
          </a:bodyPr>
          <a:lstStyle/>
          <a:p>
            <a:pPr algn="ctr"/>
            <a:r>
              <a:rPr lang="it-IT" sz="2400" b="1" dirty="0"/>
              <a:t>Fabio Grieco</a:t>
            </a:r>
          </a:p>
        </p:txBody>
      </p:sp>
    </p:spTree>
    <p:extLst>
      <p:ext uri="{BB962C8B-B14F-4D97-AF65-F5344CB8AC3E}">
        <p14:creationId xmlns:p14="http://schemas.microsoft.com/office/powerpoint/2010/main" val="280724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Evolutionary Architecture</a:t>
            </a:r>
          </a:p>
        </p:txBody>
      </p:sp>
      <p:pic>
        <p:nvPicPr>
          <p:cNvPr id="4" name="Immagine 3">
            <a:extLst>
              <a:ext uri="{FF2B5EF4-FFF2-40B4-BE49-F238E27FC236}">
                <a16:creationId xmlns:a16="http://schemas.microsoft.com/office/drawing/2014/main" id="{9B2172AB-8A60-202B-CBA8-5B5AD6329899}"/>
              </a:ext>
            </a:extLst>
          </p:cNvPr>
          <p:cNvPicPr>
            <a:picLocks noChangeAspect="1"/>
          </p:cNvPicPr>
          <p:nvPr/>
        </p:nvPicPr>
        <p:blipFill>
          <a:blip r:embed="rId2"/>
          <a:stretch>
            <a:fillRect/>
          </a:stretch>
        </p:blipFill>
        <p:spPr>
          <a:xfrm>
            <a:off x="1395894" y="1433360"/>
            <a:ext cx="5913934" cy="4412349"/>
          </a:xfrm>
          <a:prstGeom prst="rect">
            <a:avLst/>
          </a:prstGeom>
        </p:spPr>
      </p:pic>
    </p:spTree>
    <p:extLst>
      <p:ext uri="{BB962C8B-B14F-4D97-AF65-F5344CB8AC3E}">
        <p14:creationId xmlns:p14="http://schemas.microsoft.com/office/powerpoint/2010/main" val="41117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Evolutionary Architecture</a:t>
            </a:r>
          </a:p>
        </p:txBody>
      </p:sp>
      <p:pic>
        <p:nvPicPr>
          <p:cNvPr id="7" name="Immagine 6">
            <a:extLst>
              <a:ext uri="{FF2B5EF4-FFF2-40B4-BE49-F238E27FC236}">
                <a16:creationId xmlns:a16="http://schemas.microsoft.com/office/drawing/2014/main" id="{1471A7A3-F020-99C3-576C-9478C6D57C01}"/>
              </a:ext>
            </a:extLst>
          </p:cNvPr>
          <p:cNvPicPr>
            <a:picLocks noChangeAspect="1"/>
          </p:cNvPicPr>
          <p:nvPr/>
        </p:nvPicPr>
        <p:blipFill>
          <a:blip r:embed="rId2"/>
          <a:stretch>
            <a:fillRect/>
          </a:stretch>
        </p:blipFill>
        <p:spPr>
          <a:xfrm>
            <a:off x="824432" y="1787889"/>
            <a:ext cx="1204064" cy="1044030"/>
          </a:xfrm>
          <a:prstGeom prst="rect">
            <a:avLst/>
          </a:prstGeom>
        </p:spPr>
      </p:pic>
      <p:pic>
        <p:nvPicPr>
          <p:cNvPr id="9" name="Immagine 8">
            <a:extLst>
              <a:ext uri="{FF2B5EF4-FFF2-40B4-BE49-F238E27FC236}">
                <a16:creationId xmlns:a16="http://schemas.microsoft.com/office/drawing/2014/main" id="{FA28DBEE-4261-E259-BE44-5242BB80BF03}"/>
              </a:ext>
            </a:extLst>
          </p:cNvPr>
          <p:cNvPicPr>
            <a:picLocks noChangeAspect="1"/>
          </p:cNvPicPr>
          <p:nvPr/>
        </p:nvPicPr>
        <p:blipFill>
          <a:blip r:embed="rId3"/>
          <a:stretch>
            <a:fillRect/>
          </a:stretch>
        </p:blipFill>
        <p:spPr>
          <a:xfrm>
            <a:off x="885397" y="3156561"/>
            <a:ext cx="1082134" cy="1066892"/>
          </a:xfrm>
          <a:prstGeom prst="rect">
            <a:avLst/>
          </a:prstGeom>
        </p:spPr>
      </p:pic>
      <p:pic>
        <p:nvPicPr>
          <p:cNvPr id="11" name="Immagine 10">
            <a:extLst>
              <a:ext uri="{FF2B5EF4-FFF2-40B4-BE49-F238E27FC236}">
                <a16:creationId xmlns:a16="http://schemas.microsoft.com/office/drawing/2014/main" id="{FD4CD499-370C-2220-0340-279263B3F702}"/>
              </a:ext>
            </a:extLst>
          </p:cNvPr>
          <p:cNvPicPr>
            <a:picLocks noChangeAspect="1"/>
          </p:cNvPicPr>
          <p:nvPr/>
        </p:nvPicPr>
        <p:blipFill>
          <a:blip r:embed="rId4"/>
          <a:stretch>
            <a:fillRect/>
          </a:stretch>
        </p:blipFill>
        <p:spPr>
          <a:xfrm>
            <a:off x="793949" y="4548095"/>
            <a:ext cx="1234547" cy="1005927"/>
          </a:xfrm>
          <a:prstGeom prst="rect">
            <a:avLst/>
          </a:prstGeom>
        </p:spPr>
      </p:pic>
      <p:sp>
        <p:nvSpPr>
          <p:cNvPr id="12" name="Rettangolo 11">
            <a:extLst>
              <a:ext uri="{FF2B5EF4-FFF2-40B4-BE49-F238E27FC236}">
                <a16:creationId xmlns:a16="http://schemas.microsoft.com/office/drawing/2014/main" id="{25906847-E2F3-FBBB-A11C-D0AC58ABC582}"/>
              </a:ext>
            </a:extLst>
          </p:cNvPr>
          <p:cNvSpPr/>
          <p:nvPr/>
        </p:nvSpPr>
        <p:spPr>
          <a:xfrm>
            <a:off x="2400300" y="1865249"/>
            <a:ext cx="2938305" cy="769441"/>
          </a:xfrm>
          <a:prstGeom prst="rect">
            <a:avLst/>
          </a:prstGeom>
          <a:noFill/>
        </p:spPr>
        <p:txBody>
          <a:bodyPr wrap="none" lIns="91440" tIns="45720" rIns="91440" bIns="45720">
            <a:spAutoFit/>
          </a:bodyPr>
          <a:lstStyle/>
          <a:p>
            <a:pPr algn="ctr"/>
            <a:r>
              <a:rPr lang="it-IT" sz="4400" dirty="0" err="1">
                <a:ln w="0"/>
                <a:solidFill>
                  <a:schemeClr val="accent1"/>
                </a:solidFill>
                <a:effectLst>
                  <a:outerShdw blurRad="38100" dist="25400" dir="5400000" algn="ctr" rotWithShape="0">
                    <a:srgbClr val="6E747A">
                      <a:alpha val="43000"/>
                    </a:srgbClr>
                  </a:outerShdw>
                </a:effectLst>
              </a:rPr>
              <a:t>Incremental</a:t>
            </a:r>
            <a:endParaRPr lang="it-IT" sz="4400" dirty="0">
              <a:ln w="0"/>
              <a:solidFill>
                <a:schemeClr val="accent1"/>
              </a:solidFill>
              <a:effectLst>
                <a:outerShdw blurRad="38100" dist="25400" dir="5400000" algn="ctr" rotWithShape="0">
                  <a:srgbClr val="6E747A">
                    <a:alpha val="43000"/>
                  </a:srgbClr>
                </a:outerShdw>
              </a:effectLst>
            </a:endParaRPr>
          </a:p>
        </p:txBody>
      </p:sp>
      <p:sp>
        <p:nvSpPr>
          <p:cNvPr id="13" name="Rettangolo 12">
            <a:extLst>
              <a:ext uri="{FF2B5EF4-FFF2-40B4-BE49-F238E27FC236}">
                <a16:creationId xmlns:a16="http://schemas.microsoft.com/office/drawing/2014/main" id="{C6268B48-BA41-E950-9B80-780163706D89}"/>
              </a:ext>
            </a:extLst>
          </p:cNvPr>
          <p:cNvSpPr/>
          <p:nvPr/>
        </p:nvSpPr>
        <p:spPr>
          <a:xfrm>
            <a:off x="2400300" y="3305286"/>
            <a:ext cx="4137672" cy="769441"/>
          </a:xfrm>
          <a:prstGeom prst="rect">
            <a:avLst/>
          </a:prstGeom>
          <a:noFill/>
        </p:spPr>
        <p:txBody>
          <a:bodyPr wrap="none" lIns="91440" tIns="45720" rIns="91440" bIns="45720">
            <a:spAutoFit/>
          </a:bodyPr>
          <a:lstStyle/>
          <a:p>
            <a:pPr algn="ctr"/>
            <a:r>
              <a:rPr lang="it-IT" sz="4400" dirty="0">
                <a:ln w="0"/>
                <a:solidFill>
                  <a:schemeClr val="accent1"/>
                </a:solidFill>
                <a:effectLst>
                  <a:outerShdw blurRad="38100" dist="25400" dir="5400000" algn="ctr" rotWithShape="0">
                    <a:srgbClr val="6E747A">
                      <a:alpha val="43000"/>
                    </a:srgbClr>
                  </a:outerShdw>
                </a:effectLst>
              </a:rPr>
              <a:t>Fitness </a:t>
            </a:r>
            <a:r>
              <a:rPr lang="it-IT" sz="4400" dirty="0" err="1">
                <a:ln w="0"/>
                <a:solidFill>
                  <a:schemeClr val="accent1"/>
                </a:solidFill>
                <a:effectLst>
                  <a:outerShdw blurRad="38100" dist="25400" dir="5400000" algn="ctr" rotWithShape="0">
                    <a:srgbClr val="6E747A">
                      <a:alpha val="43000"/>
                    </a:srgbClr>
                  </a:outerShdw>
                </a:effectLst>
              </a:rPr>
              <a:t>Functions</a:t>
            </a:r>
            <a:endParaRPr lang="it-IT" sz="4400" dirty="0">
              <a:ln w="0"/>
              <a:solidFill>
                <a:schemeClr val="accent1"/>
              </a:solidFill>
              <a:effectLst>
                <a:outerShdw blurRad="38100" dist="25400" dir="5400000" algn="ctr" rotWithShape="0">
                  <a:srgbClr val="6E747A">
                    <a:alpha val="43000"/>
                  </a:srgbClr>
                </a:outerShdw>
              </a:effectLst>
            </a:endParaRPr>
          </a:p>
        </p:txBody>
      </p:sp>
      <p:sp>
        <p:nvSpPr>
          <p:cNvPr id="14" name="Rettangolo 13">
            <a:extLst>
              <a:ext uri="{FF2B5EF4-FFF2-40B4-BE49-F238E27FC236}">
                <a16:creationId xmlns:a16="http://schemas.microsoft.com/office/drawing/2014/main" id="{28E0D83D-5764-FF37-2479-42E80582E857}"/>
              </a:ext>
            </a:extLst>
          </p:cNvPr>
          <p:cNvSpPr/>
          <p:nvPr/>
        </p:nvSpPr>
        <p:spPr>
          <a:xfrm>
            <a:off x="2400300" y="4569910"/>
            <a:ext cx="4919938" cy="769441"/>
          </a:xfrm>
          <a:prstGeom prst="rect">
            <a:avLst/>
          </a:prstGeom>
          <a:noFill/>
        </p:spPr>
        <p:txBody>
          <a:bodyPr wrap="none" lIns="91440" tIns="45720" rIns="91440" bIns="45720">
            <a:spAutoFit/>
          </a:bodyPr>
          <a:lstStyle/>
          <a:p>
            <a:pPr algn="ctr"/>
            <a:r>
              <a:rPr lang="it-IT" sz="4400" dirty="0">
                <a:ln w="0"/>
                <a:solidFill>
                  <a:schemeClr val="accent1"/>
                </a:solidFill>
                <a:effectLst>
                  <a:outerShdw blurRad="38100" dist="25400" dir="5400000" algn="ctr" rotWithShape="0">
                    <a:srgbClr val="6E747A">
                      <a:alpha val="43000"/>
                    </a:srgbClr>
                  </a:outerShdw>
                </a:effectLst>
              </a:rPr>
              <a:t>Multiple </a:t>
            </a:r>
            <a:r>
              <a:rPr lang="it-IT" sz="4400" dirty="0" err="1">
                <a:ln w="0"/>
                <a:solidFill>
                  <a:schemeClr val="accent1"/>
                </a:solidFill>
                <a:effectLst>
                  <a:outerShdw blurRad="38100" dist="25400" dir="5400000" algn="ctr" rotWithShape="0">
                    <a:srgbClr val="6E747A">
                      <a:alpha val="43000"/>
                    </a:srgbClr>
                  </a:outerShdw>
                </a:effectLst>
              </a:rPr>
              <a:t>Dimensions</a:t>
            </a:r>
            <a:endParaRPr lang="it-IT" sz="4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331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3" name="Rettangolo con angoli arrotondati 2">
            <a:extLst>
              <a:ext uri="{FF2B5EF4-FFF2-40B4-BE49-F238E27FC236}">
                <a16:creationId xmlns:a16="http://schemas.microsoft.com/office/drawing/2014/main" id="{FA017CEF-868C-59B3-1CBC-799FB32F37F2}"/>
              </a:ext>
            </a:extLst>
          </p:cNvPr>
          <p:cNvSpPr/>
          <p:nvPr/>
        </p:nvSpPr>
        <p:spPr bwMode="auto">
          <a:xfrm>
            <a:off x="6356266" y="1513666"/>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A1BA2791-AB38-DBAE-A2EE-876948B72E36}"/>
              </a:ext>
            </a:extLst>
          </p:cNvPr>
          <p:cNvSpPr/>
          <p:nvPr/>
        </p:nvSpPr>
        <p:spPr bwMode="auto">
          <a:xfrm>
            <a:off x="6356266" y="4378757"/>
            <a:ext cx="2347792" cy="14478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A1D162B1-C2F4-8732-A6FB-618073ADD640}"/>
              </a:ext>
            </a:extLst>
          </p:cNvPr>
          <p:cNvCxnSpPr>
            <a:cxnSpLocks/>
          </p:cNvCxnSpPr>
          <p:nvPr/>
        </p:nvCxnSpPr>
        <p:spPr>
          <a:xfrm>
            <a:off x="3870694" y="3392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97B3E146-DF2C-BFA2-9DF2-786D6C538358}"/>
              </a:ext>
            </a:extLst>
          </p:cNvPr>
          <p:cNvCxnSpPr/>
          <p:nvPr/>
        </p:nvCxnSpPr>
        <p:spPr>
          <a:xfrm>
            <a:off x="8080113"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358A493-1480-3633-75E4-6B919D96DA83}"/>
              </a:ext>
            </a:extLst>
          </p:cNvPr>
          <p:cNvCxnSpPr>
            <a:cxnSpLocks/>
          </p:cNvCxnSpPr>
          <p:nvPr/>
        </p:nvCxnSpPr>
        <p:spPr>
          <a:xfrm flipV="1">
            <a:off x="7270665" y="3083357"/>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D4FB8430-A9EB-C5D4-E026-C093B657E639}"/>
              </a:ext>
            </a:extLst>
          </p:cNvPr>
          <p:cNvCxnSpPr>
            <a:cxnSpLocks/>
          </p:cNvCxnSpPr>
          <p:nvPr/>
        </p:nvCxnSpPr>
        <p:spPr>
          <a:xfrm flipH="1">
            <a:off x="3870694" y="3773300"/>
            <a:ext cx="891087"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D4D3C9EE-CF6F-5EE5-4DEC-73A96762EFC1}"/>
              </a:ext>
            </a:extLst>
          </p:cNvPr>
          <p:cNvPicPr>
            <a:picLocks noChangeAspect="1"/>
          </p:cNvPicPr>
          <p:nvPr/>
        </p:nvPicPr>
        <p:blipFill>
          <a:blip r:embed="rId3"/>
          <a:stretch>
            <a:fillRect/>
          </a:stretch>
        </p:blipFill>
        <p:spPr>
          <a:xfrm>
            <a:off x="310508" y="2090174"/>
            <a:ext cx="3276600" cy="2677652"/>
          </a:xfrm>
          <a:prstGeom prst="rect">
            <a:avLst/>
          </a:prstGeom>
        </p:spPr>
      </p:pic>
      <p:sp>
        <p:nvSpPr>
          <p:cNvPr id="13" name="Rettangolo con angoli arrotondati 12">
            <a:extLst>
              <a:ext uri="{FF2B5EF4-FFF2-40B4-BE49-F238E27FC236}">
                <a16:creationId xmlns:a16="http://schemas.microsoft.com/office/drawing/2014/main" id="{3610A0C4-E41F-09A7-DE71-5C93A68D3985}"/>
              </a:ext>
            </a:extLst>
          </p:cNvPr>
          <p:cNvSpPr/>
          <p:nvPr/>
        </p:nvSpPr>
        <p:spPr bwMode="auto">
          <a:xfrm>
            <a:off x="4896051" y="1513665"/>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41799EF0-144C-070A-281A-E8A00EC8B90E}"/>
              </a:ext>
            </a:extLst>
          </p:cNvPr>
          <p:cNvPicPr>
            <a:picLocks noChangeAspect="1"/>
          </p:cNvPicPr>
          <p:nvPr/>
        </p:nvPicPr>
        <p:blipFill>
          <a:blip r:embed="rId4"/>
          <a:stretch>
            <a:fillRect/>
          </a:stretch>
        </p:blipFill>
        <p:spPr>
          <a:xfrm>
            <a:off x="4780174" y="3121402"/>
            <a:ext cx="838200" cy="1035332"/>
          </a:xfrm>
          <a:prstGeom prst="rect">
            <a:avLst/>
          </a:prstGeom>
        </p:spPr>
      </p:pic>
      <p:sp>
        <p:nvSpPr>
          <p:cNvPr id="19" name="Titolo 2">
            <a:extLst>
              <a:ext uri="{FF2B5EF4-FFF2-40B4-BE49-F238E27FC236}">
                <a16:creationId xmlns:a16="http://schemas.microsoft.com/office/drawing/2014/main" id="{5E22AC54-F94A-4E94-2825-8B17E9815328}"/>
              </a:ext>
            </a:extLst>
          </p:cNvPr>
          <p:cNvSpPr txBox="1">
            <a:spLocks/>
          </p:cNvSpPr>
          <p:nvPr/>
        </p:nvSpPr>
        <p:spPr>
          <a:xfrm>
            <a:off x="470630" y="366551"/>
            <a:ext cx="8198250" cy="879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rgbClr val="0061BB"/>
                </a:solidFill>
              </a:rPr>
              <a:t>Scenario</a:t>
            </a:r>
          </a:p>
        </p:txBody>
      </p:sp>
    </p:spTree>
    <p:extLst>
      <p:ext uri="{BB962C8B-B14F-4D97-AF65-F5344CB8AC3E}">
        <p14:creationId xmlns:p14="http://schemas.microsoft.com/office/powerpoint/2010/main" val="184044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192523" cy="3369418"/>
          </a:xfrm>
          <a:prstGeom prst="rect">
            <a:avLst/>
          </a:prstGeom>
          <a:ln>
            <a:noFill/>
          </a:ln>
        </p:spPr>
      </p:pic>
      <p:sp>
        <p:nvSpPr>
          <p:cNvPr id="16" name="Ovale 15">
            <a:extLst>
              <a:ext uri="{FF2B5EF4-FFF2-40B4-BE49-F238E27FC236}">
                <a16:creationId xmlns:a16="http://schemas.microsoft.com/office/drawing/2014/main" id="{D1805EB3-6FCB-6767-BA0B-86D74BD80338}"/>
              </a:ext>
            </a:extLst>
          </p:cNvPr>
          <p:cNvSpPr/>
          <p:nvPr/>
        </p:nvSpPr>
        <p:spPr bwMode="auto">
          <a:xfrm>
            <a:off x="3266224" y="237228"/>
            <a:ext cx="3340198"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4162527" y="2156486"/>
            <a:ext cx="3905045" cy="215240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t>Requirements not only focus on the solution and hide problems, but requirements also tend to translate business language to more technical language</a:t>
            </a:r>
            <a:endParaRPr lang="it-IT" sz="1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egnaposto piè di pagina 1">
            <a:extLst>
              <a:ext uri="{FF2B5EF4-FFF2-40B4-BE49-F238E27FC236}">
                <a16:creationId xmlns:a16="http://schemas.microsoft.com/office/drawing/2014/main" id="{93B31287-0045-1E3D-8DFD-D2C87B84BD90}"/>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2" name="Ovale 1">
            <a:extLst>
              <a:ext uri="{FF2B5EF4-FFF2-40B4-BE49-F238E27FC236}">
                <a16:creationId xmlns:a16="http://schemas.microsoft.com/office/drawing/2014/main" id="{5273EFAF-E4C0-F493-CC60-A04BA6AAAC74}"/>
              </a:ext>
            </a:extLst>
          </p:cNvPr>
          <p:cNvSpPr/>
          <p:nvPr/>
        </p:nvSpPr>
        <p:spPr bwMode="auto">
          <a:xfrm>
            <a:off x="4922930" y="4475547"/>
            <a:ext cx="3340198"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9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Segnaposto piè di pagina 1">
            <a:extLst>
              <a:ext uri="{FF2B5EF4-FFF2-40B4-BE49-F238E27FC236}">
                <a16:creationId xmlns:a16="http://schemas.microsoft.com/office/drawing/2014/main" id="{1F66F1D5-39F6-A9C6-12F3-B216DB4002B5}"/>
              </a:ext>
            </a:extLst>
          </p:cNvPr>
          <p:cNvSpPr>
            <a:spLocks noGrp="1"/>
          </p:cNvSpPr>
          <p:nvPr>
            <p:ph type="ftr" sz="quarter" idx="10"/>
          </p:nvPr>
        </p:nvSpPr>
        <p:spPr>
          <a:xfrm>
            <a:off x="417399" y="6356350"/>
            <a:ext cx="5697651" cy="365125"/>
          </a:xfrm>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dirty="0" err="1">
                <a:solidFill>
                  <a:schemeClr val="tx1">
                    <a:tint val="75000"/>
                  </a:schemeClr>
                </a:solidFill>
                <a:latin typeface="+mn-lt"/>
                <a:ea typeface="+mn-ea"/>
                <a:cs typeface="+mn-cs"/>
              </a:rPr>
              <a:t>WeAreDevelopers</a:t>
            </a:r>
            <a:endParaRPr lang="en-US" altLang="en-US" sz="1200" kern="1200" dirty="0">
              <a:solidFill>
                <a:schemeClr val="tx1">
                  <a:tint val="75000"/>
                </a:schemeClr>
              </a:solidFill>
              <a:latin typeface="+mn-lt"/>
              <a:ea typeface="+mn-ea"/>
              <a:cs typeface="+mn-cs"/>
            </a:endParaRPr>
          </a:p>
        </p:txBody>
      </p:sp>
      <p:sp>
        <p:nvSpPr>
          <p:cNvPr id="6" name="Titolo 2">
            <a:extLst>
              <a:ext uri="{FF2B5EF4-FFF2-40B4-BE49-F238E27FC236}">
                <a16:creationId xmlns:a16="http://schemas.microsoft.com/office/drawing/2014/main" id="{B9695856-D1BE-81FD-FF37-AC63EF34CAD1}"/>
              </a:ext>
            </a:extLst>
          </p:cNvPr>
          <p:cNvSpPr txBox="1">
            <a:spLocks/>
          </p:cNvSpPr>
          <p:nvPr/>
        </p:nvSpPr>
        <p:spPr>
          <a:xfrm>
            <a:off x="0" y="377762"/>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rPr>
              <a:t>Domain Exploration</a:t>
            </a:r>
          </a:p>
        </p:txBody>
      </p:sp>
      <p:pic>
        <p:nvPicPr>
          <p:cNvPr id="11" name="Immagine 10">
            <a:extLst>
              <a:ext uri="{FF2B5EF4-FFF2-40B4-BE49-F238E27FC236}">
                <a16:creationId xmlns:a16="http://schemas.microsoft.com/office/drawing/2014/main" id="{66AE123E-75FE-7708-09C2-745717FFD869}"/>
              </a:ext>
            </a:extLst>
          </p:cNvPr>
          <p:cNvPicPr>
            <a:picLocks noChangeAspect="1"/>
          </p:cNvPicPr>
          <p:nvPr/>
        </p:nvPicPr>
        <p:blipFill>
          <a:blip r:embed="rId2"/>
          <a:stretch>
            <a:fillRect/>
          </a:stretch>
        </p:blipFill>
        <p:spPr>
          <a:xfrm>
            <a:off x="0" y="1341851"/>
            <a:ext cx="9144000" cy="4303363"/>
          </a:xfrm>
          <a:prstGeom prst="rect">
            <a:avLst/>
          </a:prstGeom>
        </p:spPr>
      </p:pic>
    </p:spTree>
    <p:extLst>
      <p:ext uri="{BB962C8B-B14F-4D97-AF65-F5344CB8AC3E}">
        <p14:creationId xmlns:p14="http://schemas.microsoft.com/office/powerpoint/2010/main" val="377057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80060" y="5576887"/>
            <a:ext cx="8183880" cy="640081"/>
          </a:xfrm>
          <a:prstGeom prst="rect">
            <a:avLst/>
          </a:prstGeom>
        </p:spPr>
        <p:txBody>
          <a:bodyPr vert="horz" lIns="91440" tIns="45720" rIns="91440" bIns="45720" rtlCol="0" anchor="ctr">
            <a:normAutofit/>
          </a:bodyPr>
          <a:lstStyle/>
          <a:p>
            <a:pPr algn="ctr"/>
            <a:r>
              <a:rPr lang="en-US" sz="2800"/>
              <a:t>Hands On Time</a:t>
            </a:r>
          </a:p>
        </p:txBody>
      </p:sp>
      <p:pic>
        <p:nvPicPr>
          <p:cNvPr id="5" name="Immagine 4">
            <a:extLst>
              <a:ext uri="{FF2B5EF4-FFF2-40B4-BE49-F238E27FC236}">
                <a16:creationId xmlns:a16="http://schemas.microsoft.com/office/drawing/2014/main" id="{B0503D6B-6CA8-442D-287B-D685451AD2FC}"/>
              </a:ext>
            </a:extLst>
          </p:cNvPr>
          <p:cNvPicPr>
            <a:picLocks noChangeAspect="1"/>
          </p:cNvPicPr>
          <p:nvPr/>
        </p:nvPicPr>
        <p:blipFill rotWithShape="1">
          <a:blip r:embed="rId2"/>
          <a:srcRect l="1667" r="2310" b="-2"/>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4635427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F7AE853F-2263-3DB9-7C01-C6E8D809651F}"/>
              </a:ext>
            </a:extLst>
          </p:cNvPr>
          <p:cNvPicPr>
            <a:picLocks noChangeAspect="1"/>
          </p:cNvPicPr>
          <p:nvPr/>
        </p:nvPicPr>
        <p:blipFill>
          <a:blip r:embed="rId2"/>
          <a:stretch>
            <a:fillRect/>
          </a:stretch>
        </p:blipFill>
        <p:spPr>
          <a:xfrm>
            <a:off x="482600" y="1544128"/>
            <a:ext cx="8178799" cy="4054415"/>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dirty="0">
                <a:solidFill>
                  <a:schemeClr val="tx1">
                    <a:tint val="75000"/>
                  </a:schemeClr>
                </a:solidFill>
                <a:latin typeface="+mn-lt"/>
                <a:ea typeface="+mn-ea"/>
                <a:cs typeface="+mn-cs"/>
              </a:rPr>
              <a:t>26/07/2023 – </a:t>
            </a:r>
            <a:r>
              <a:rPr lang="en-US" altLang="en-US" sz="1200" kern="1200">
                <a:solidFill>
                  <a:schemeClr val="tx1">
                    <a:tint val="75000"/>
                  </a:schemeClr>
                </a:solidFill>
                <a:latin typeface="+mn-lt"/>
                <a:ea typeface="+mn-ea"/>
                <a:cs typeface="+mn-cs"/>
              </a:rPr>
              <a:t>WeAreDevelopers</a:t>
            </a:r>
          </a:p>
        </p:txBody>
      </p:sp>
      <p:sp>
        <p:nvSpPr>
          <p:cNvPr id="7" name="Titolo 2">
            <a:extLst>
              <a:ext uri="{FF2B5EF4-FFF2-40B4-BE49-F238E27FC236}">
                <a16:creationId xmlns:a16="http://schemas.microsoft.com/office/drawing/2014/main" id="{1E0C2080-43B9-890B-0492-837DAB3512BA}"/>
              </a:ext>
            </a:extLst>
          </p:cNvPr>
          <p:cNvSpPr txBox="1">
            <a:spLocks/>
          </p:cNvSpPr>
          <p:nvPr/>
        </p:nvSpPr>
        <p:spPr>
          <a:xfrm>
            <a:off x="0" y="642938"/>
            <a:ext cx="9144000" cy="746125"/>
          </a:xfrm>
          <a:prstGeom prst="rect">
            <a:avLst/>
          </a:prstGeom>
          <a:solidFill>
            <a:srgbClr val="0061B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Hands-On Learning</a:t>
            </a:r>
            <a:endParaRPr lang="en-US" sz="2800" dirty="0">
              <a:solidFill>
                <a:schemeClr val="bg1"/>
              </a:solidFill>
            </a:endParaRPr>
          </a:p>
        </p:txBody>
      </p:sp>
    </p:spTree>
    <p:extLst>
      <p:ext uri="{BB962C8B-B14F-4D97-AF65-F5344CB8AC3E}">
        <p14:creationId xmlns:p14="http://schemas.microsoft.com/office/powerpoint/2010/main" val="1050089340"/>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2984</TotalTime>
  <Words>516</Words>
  <Application>Microsoft Office PowerPoint</Application>
  <PresentationFormat>Presentazione su schermo (4:3)</PresentationFormat>
  <Paragraphs>121</Paragraphs>
  <Slides>20</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20</vt:i4>
      </vt:variant>
    </vt:vector>
  </HeadingPairs>
  <TitlesOfParts>
    <vt:vector size="27" baseType="lpstr">
      <vt:lpstr>Calibri</vt:lpstr>
      <vt:lpstr>Arial</vt:lpstr>
      <vt:lpstr>Consolas</vt:lpstr>
      <vt:lpstr>Open Sans Light</vt:lpstr>
      <vt:lpstr>Calibri Light</vt:lpstr>
      <vt:lpstr>Open Sans</vt:lpstr>
      <vt:lpstr>Tema I3</vt:lpstr>
      <vt:lpstr>Presentazione standard di PowerPoint</vt:lpstr>
      <vt:lpstr>Presentazione standard di PowerPoint</vt:lpstr>
      <vt:lpstr>NewVantage Report</vt:lpstr>
      <vt:lpstr>NewVantage Report</vt:lpstr>
      <vt:lpstr>All we need is Data!</vt:lpstr>
      <vt:lpstr>Presentazione standard di PowerPoint</vt:lpstr>
      <vt:lpstr>NewVantage Report</vt:lpstr>
      <vt:lpstr>Hands On Time</vt:lpstr>
      <vt:lpstr>Presentazione standard di PowerPoint</vt:lpstr>
      <vt:lpstr>Hands-On Learning</vt:lpstr>
      <vt:lpstr>Share the code</vt:lpstr>
      <vt:lpstr>Presentazione standard di PowerPoint</vt:lpstr>
      <vt:lpstr>Evolutionary Architecture</vt:lpstr>
      <vt:lpstr>Failure Symptoms</vt:lpstr>
      <vt:lpstr>Failure Symptoms</vt:lpstr>
      <vt:lpstr>Show me the code</vt:lpstr>
      <vt:lpstr>Presentazione standard di PowerPoint</vt:lpstr>
      <vt:lpstr>Presentazione standard di PowerPoint</vt:lpstr>
      <vt:lpstr>Misintegration</vt:lpstr>
      <vt:lpstr>whoarewe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200</cp:revision>
  <dcterms:created xsi:type="dcterms:W3CDTF">2017-02-20T14:14:58Z</dcterms:created>
  <dcterms:modified xsi:type="dcterms:W3CDTF">2023-07-26T16:24:03Z</dcterms:modified>
</cp:coreProperties>
</file>